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7" r:id="rId2"/>
    <p:sldId id="283" r:id="rId3"/>
    <p:sldId id="259" r:id="rId4"/>
    <p:sldId id="284" r:id="rId5"/>
    <p:sldId id="322" r:id="rId6"/>
    <p:sldId id="261" r:id="rId7"/>
    <p:sldId id="262" r:id="rId8"/>
    <p:sldId id="263" r:id="rId9"/>
    <p:sldId id="264" r:id="rId10"/>
    <p:sldId id="266" r:id="rId11"/>
    <p:sldId id="285" r:id="rId12"/>
    <p:sldId id="267" r:id="rId13"/>
    <p:sldId id="268" r:id="rId14"/>
    <p:sldId id="269" r:id="rId15"/>
    <p:sldId id="270" r:id="rId16"/>
    <p:sldId id="271" r:id="rId17"/>
    <p:sldId id="279" r:id="rId18"/>
    <p:sldId id="274" r:id="rId19"/>
    <p:sldId id="275" r:id="rId20"/>
    <p:sldId id="280" r:id="rId21"/>
    <p:sldId id="286" r:id="rId22"/>
    <p:sldId id="273" r:id="rId23"/>
    <p:sldId id="272" r:id="rId24"/>
    <p:sldId id="287" r:id="rId25"/>
    <p:sldId id="323" r:id="rId26"/>
    <p:sldId id="324" r:id="rId27"/>
    <p:sldId id="288" r:id="rId28"/>
    <p:sldId id="276" r:id="rId29"/>
    <p:sldId id="277" r:id="rId30"/>
    <p:sldId id="278" r:id="rId31"/>
    <p:sldId id="289" r:id="rId32"/>
    <p:sldId id="290" r:id="rId33"/>
    <p:sldId id="326" r:id="rId34"/>
    <p:sldId id="281" r:id="rId35"/>
    <p:sldId id="282" r:id="rId36"/>
    <p:sldId id="291" r:id="rId37"/>
    <p:sldId id="292" r:id="rId38"/>
    <p:sldId id="293" r:id="rId39"/>
    <p:sldId id="294" r:id="rId40"/>
    <p:sldId id="295" r:id="rId41"/>
    <p:sldId id="296" r:id="rId42"/>
    <p:sldId id="307" r:id="rId43"/>
    <p:sldId id="325" r:id="rId44"/>
    <p:sldId id="297" r:id="rId45"/>
    <p:sldId id="298" r:id="rId46"/>
    <p:sldId id="299" r:id="rId47"/>
    <p:sldId id="300" r:id="rId48"/>
    <p:sldId id="301" r:id="rId49"/>
    <p:sldId id="302" r:id="rId50"/>
    <p:sldId id="303" r:id="rId51"/>
    <p:sldId id="305" r:id="rId52"/>
    <p:sldId id="304" r:id="rId53"/>
    <p:sldId id="327"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anaRogue" initials="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94"/>
    <p:restoredTop sz="61962" autoAdjust="0"/>
  </p:normalViewPr>
  <p:slideViewPr>
    <p:cSldViewPr snapToGrid="0" snapToObjects="1">
      <p:cViewPr varScale="1">
        <p:scale>
          <a:sx n="70" d="100"/>
          <a:sy n="70" d="100"/>
        </p:scale>
        <p:origin x="882"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6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937AFF-015D-A842-B4A5-3F378D3EC2F8}" type="datetimeFigureOut">
              <a:rPr lang="en-US" smtClean="0"/>
              <a:t>11/2/2023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1A5B9E-CA7A-8744-AD37-2698756AB1F4}" type="slidenum">
              <a:rPr lang="en-US" smtClean="0"/>
              <a:t>‹#›</a:t>
            </a:fld>
            <a:endParaRPr lang="en-US"/>
          </a:p>
        </p:txBody>
      </p:sp>
    </p:spTree>
    <p:extLst>
      <p:ext uri="{BB962C8B-B14F-4D97-AF65-F5344CB8AC3E}">
        <p14:creationId xmlns:p14="http://schemas.microsoft.com/office/powerpoint/2010/main" val="3962324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Naturalistic research: designed to described and measure the behavior of people or animals as it occurs in their every day lives. This is what we are describing when we use the descriptive research strategy by organizing the observed data into meaningful measured variables that can be analyzed. </a:t>
            </a:r>
          </a:p>
          <a:p>
            <a:r>
              <a:rPr lang="en-US" dirty="0">
                <a:latin typeface="Calibri" charset="0"/>
                <a:ea typeface="MS PGothic" charset="0"/>
              </a:rPr>
              <a:t>Observational- making observations of behavior and recording observations in an objective manner</a:t>
            </a:r>
          </a:p>
          <a:p>
            <a:endParaRPr lang="en-US" dirty="0">
              <a:latin typeface="Calibri" charset="0"/>
              <a:ea typeface="MS PGothic" charset="0"/>
            </a:endParaRPr>
          </a:p>
          <a:p>
            <a:pPr fontAlgn="auto">
              <a:buFont typeface="Arial" pitchFamily="34" charset="0"/>
              <a:buNone/>
              <a:defRPr/>
            </a:pPr>
            <a:r>
              <a:rPr lang="en-US" sz="2400" dirty="0">
                <a:latin typeface="Avenir Book"/>
                <a:ea typeface="MS PGothic" charset="0"/>
                <a:cs typeface="Avenir Book"/>
              </a:rPr>
              <a:t>Purpose: </a:t>
            </a:r>
          </a:p>
          <a:p>
            <a:pPr lvl="1" indent="-182880" fontAlgn="auto">
              <a:spcAft>
                <a:spcPts val="0"/>
              </a:spcAft>
              <a:buFont typeface="Arial" pitchFamily="34" charset="0"/>
              <a:buChar char="•"/>
              <a:defRPr/>
            </a:pPr>
            <a:r>
              <a:rPr lang="en-US" sz="1900" dirty="0">
                <a:latin typeface="Avenir Book"/>
                <a:ea typeface="MS PGothic" charset="0"/>
                <a:cs typeface="Avenir Book"/>
              </a:rPr>
              <a:t>To gather data on which further studies can be based</a:t>
            </a:r>
          </a:p>
          <a:p>
            <a:pPr lvl="1" indent="-182880" fontAlgn="auto">
              <a:spcAft>
                <a:spcPts val="0"/>
              </a:spcAft>
              <a:buFont typeface="Arial" pitchFamily="34" charset="0"/>
              <a:buChar char="•"/>
              <a:defRPr/>
            </a:pPr>
            <a:r>
              <a:rPr lang="en-US" sz="1900" dirty="0">
                <a:latin typeface="Avenir Book"/>
                <a:ea typeface="MS PGothic" charset="0"/>
                <a:cs typeface="Avenir Book"/>
              </a:rPr>
              <a:t>To provide</a:t>
            </a:r>
            <a:r>
              <a:rPr lang="en-US" sz="1900" baseline="0" dirty="0">
                <a:latin typeface="Avenir Book"/>
                <a:ea typeface="MS PGothic" charset="0"/>
                <a:cs typeface="Avenir Book"/>
              </a:rPr>
              <a:t> evidence for or against theories</a:t>
            </a:r>
            <a:endParaRPr lang="en-US" sz="1900" dirty="0">
              <a:latin typeface="Avenir Book"/>
              <a:ea typeface="MS PGothic" charset="0"/>
              <a:cs typeface="Avenir Book"/>
            </a:endParaRPr>
          </a:p>
          <a:p>
            <a:endParaRPr lang="en-US" dirty="0"/>
          </a:p>
        </p:txBody>
      </p:sp>
      <p:sp>
        <p:nvSpPr>
          <p:cNvPr id="4" name="Slide Number Placeholder 3"/>
          <p:cNvSpPr>
            <a:spLocks noGrp="1"/>
          </p:cNvSpPr>
          <p:nvPr>
            <p:ph type="sldNum" sz="quarter" idx="10"/>
          </p:nvPr>
        </p:nvSpPr>
        <p:spPr/>
        <p:txBody>
          <a:bodyPr/>
          <a:lstStyle/>
          <a:p>
            <a:fld id="{861A5B9E-CA7A-8744-AD37-2698756AB1F4}" type="slidenum">
              <a:rPr lang="en-US" smtClean="0"/>
              <a:t>1</a:t>
            </a:fld>
            <a:endParaRPr lang="en-US"/>
          </a:p>
        </p:txBody>
      </p:sp>
    </p:spTree>
    <p:extLst>
      <p:ext uri="{BB962C8B-B14F-4D97-AF65-F5344CB8AC3E}">
        <p14:creationId xmlns:p14="http://schemas.microsoft.com/office/powerpoint/2010/main" val="2290406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fontAlgn="auto">
              <a:lnSpc>
                <a:spcPct val="120000"/>
              </a:lnSpc>
              <a:spcAft>
                <a:spcPts val="0"/>
              </a:spcAft>
              <a:buFont typeface="Arial" panose="020B0604020202020204" pitchFamily="34" charset="0"/>
              <a:buChar char="•"/>
              <a:defRPr/>
            </a:pPr>
            <a:r>
              <a:rPr lang="en-US" dirty="0">
                <a:latin typeface="Avenir Book"/>
                <a:ea typeface="+mn-ea"/>
                <a:cs typeface="Avenir Book"/>
              </a:rPr>
              <a:t>Decide how specific you want the information to be</a:t>
            </a:r>
          </a:p>
          <a:p>
            <a:pPr lvl="1" indent="-182880" fontAlgn="auto">
              <a:lnSpc>
                <a:spcPct val="120000"/>
              </a:lnSpc>
              <a:spcAft>
                <a:spcPts val="0"/>
              </a:spcAft>
              <a:buFont typeface="Arial" panose="020B0604020202020204" pitchFamily="34" charset="0"/>
              <a:buChar char="•"/>
              <a:defRPr/>
            </a:pPr>
            <a:r>
              <a:rPr lang="en-US" sz="1800" dirty="0">
                <a:latin typeface="Avenir Book"/>
                <a:ea typeface="+mn-ea"/>
                <a:cs typeface="Avenir Book"/>
              </a:rPr>
              <a:t>Molecular (</a:t>
            </a:r>
            <a:r>
              <a:rPr lang="en-US" sz="1800" dirty="0" err="1">
                <a:latin typeface="Avenir Book"/>
                <a:ea typeface="+mn-ea"/>
                <a:cs typeface="Avenir Book"/>
              </a:rPr>
              <a:t>microanalytic</a:t>
            </a:r>
            <a:r>
              <a:rPr lang="en-US" sz="1800" dirty="0">
                <a:latin typeface="Avenir Book"/>
                <a:ea typeface="+mn-ea"/>
                <a:cs typeface="Avenir Book"/>
              </a:rPr>
              <a:t> techniques)</a:t>
            </a:r>
          </a:p>
          <a:p>
            <a:pPr lvl="1" indent="-182880" fontAlgn="auto">
              <a:lnSpc>
                <a:spcPct val="120000"/>
              </a:lnSpc>
              <a:spcAft>
                <a:spcPts val="0"/>
              </a:spcAft>
              <a:buFont typeface="Arial" panose="020B0604020202020204" pitchFamily="34" charset="0"/>
              <a:buChar char="•"/>
              <a:defRPr/>
            </a:pPr>
            <a:r>
              <a:rPr lang="en-US" sz="1800" dirty="0">
                <a:latin typeface="Avenir Book"/>
                <a:ea typeface="+mn-ea"/>
                <a:cs typeface="Avenir Book"/>
              </a:rPr>
              <a:t>Molar (</a:t>
            </a:r>
            <a:r>
              <a:rPr lang="en-US" sz="1800" dirty="0" err="1">
                <a:latin typeface="Avenir Book"/>
                <a:ea typeface="+mn-ea"/>
                <a:cs typeface="Avenir Book"/>
              </a:rPr>
              <a:t>macroanalytic</a:t>
            </a:r>
            <a:r>
              <a:rPr lang="en-US" sz="1800" dirty="0">
                <a:latin typeface="Avenir Book"/>
                <a:ea typeface="+mn-ea"/>
                <a:cs typeface="Avenir Book"/>
              </a:rPr>
              <a:t> techniques)</a:t>
            </a:r>
          </a:p>
          <a:p>
            <a:endParaRPr lang="en-US" dirty="0"/>
          </a:p>
        </p:txBody>
      </p:sp>
      <p:sp>
        <p:nvSpPr>
          <p:cNvPr id="4" name="Slide Number Placeholder 3"/>
          <p:cNvSpPr>
            <a:spLocks noGrp="1"/>
          </p:cNvSpPr>
          <p:nvPr>
            <p:ph type="sldNum" sz="quarter" idx="10"/>
          </p:nvPr>
        </p:nvSpPr>
        <p:spPr/>
        <p:txBody>
          <a:bodyPr/>
          <a:lstStyle/>
          <a:p>
            <a:fld id="{861A5B9E-CA7A-8744-AD37-2698756AB1F4}" type="slidenum">
              <a:rPr lang="en-US" smtClean="0"/>
              <a:t>13</a:t>
            </a:fld>
            <a:endParaRPr lang="en-US"/>
          </a:p>
        </p:txBody>
      </p:sp>
    </p:spTree>
    <p:extLst>
      <p:ext uri="{BB962C8B-B14F-4D97-AF65-F5344CB8AC3E}">
        <p14:creationId xmlns:p14="http://schemas.microsoft.com/office/powerpoint/2010/main" val="514102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ea typeface="+mn-ea"/>
              </a:rPr>
              <a:t>During how many intervals of time in a fixed time period did your participant engage in a specific behavior or interest?</a:t>
            </a:r>
          </a:p>
          <a:p>
            <a:endParaRPr lang="en-US" dirty="0"/>
          </a:p>
        </p:txBody>
      </p:sp>
      <p:sp>
        <p:nvSpPr>
          <p:cNvPr id="4" name="Slide Number Placeholder 3"/>
          <p:cNvSpPr>
            <a:spLocks noGrp="1"/>
          </p:cNvSpPr>
          <p:nvPr>
            <p:ph type="sldNum" sz="quarter" idx="10"/>
          </p:nvPr>
        </p:nvSpPr>
        <p:spPr/>
        <p:txBody>
          <a:bodyPr/>
          <a:lstStyle/>
          <a:p>
            <a:fld id="{861A5B9E-CA7A-8744-AD37-2698756AB1F4}" type="slidenum">
              <a:rPr lang="en-US" smtClean="0"/>
              <a:t>16</a:t>
            </a:fld>
            <a:endParaRPr lang="en-US"/>
          </a:p>
        </p:txBody>
      </p:sp>
    </p:spTree>
    <p:extLst>
      <p:ext uri="{BB962C8B-B14F-4D97-AF65-F5344CB8AC3E}">
        <p14:creationId xmlns:p14="http://schemas.microsoft.com/office/powerpoint/2010/main" val="11784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dirty="0">
                <a:latin typeface="Arial" charset="0"/>
              </a:rPr>
              <a:t>How many times in a fixed time</a:t>
            </a:r>
            <a:br>
              <a:rPr lang="en-US" b="0" i="1" dirty="0">
                <a:latin typeface="Arial" charset="0"/>
              </a:rPr>
            </a:br>
            <a:r>
              <a:rPr lang="en-US" b="0" i="1" dirty="0">
                <a:latin typeface="Arial" charset="0"/>
              </a:rPr>
              <a:t>period did your participant exhibit </a:t>
            </a:r>
            <a:br>
              <a:rPr lang="en-US" b="0" i="1" dirty="0">
                <a:latin typeface="Arial" charset="0"/>
              </a:rPr>
            </a:br>
            <a:r>
              <a:rPr lang="en-US" b="0" i="1" dirty="0">
                <a:latin typeface="Arial" charset="0"/>
              </a:rPr>
              <a:t>the specific behavior of interest?</a:t>
            </a:r>
          </a:p>
          <a:p>
            <a:endParaRPr lang="en-US" dirty="0"/>
          </a:p>
        </p:txBody>
      </p:sp>
      <p:sp>
        <p:nvSpPr>
          <p:cNvPr id="4" name="Slide Number Placeholder 3"/>
          <p:cNvSpPr>
            <a:spLocks noGrp="1"/>
          </p:cNvSpPr>
          <p:nvPr>
            <p:ph type="sldNum" sz="quarter" idx="10"/>
          </p:nvPr>
        </p:nvSpPr>
        <p:spPr/>
        <p:txBody>
          <a:bodyPr/>
          <a:lstStyle/>
          <a:p>
            <a:fld id="{861A5B9E-CA7A-8744-AD37-2698756AB1F4}" type="slidenum">
              <a:rPr lang="en-US" smtClean="0"/>
              <a:t>17</a:t>
            </a:fld>
            <a:endParaRPr lang="en-US"/>
          </a:p>
        </p:txBody>
      </p:sp>
    </p:spTree>
    <p:extLst>
      <p:ext uri="{BB962C8B-B14F-4D97-AF65-F5344CB8AC3E}">
        <p14:creationId xmlns:p14="http://schemas.microsoft.com/office/powerpoint/2010/main" val="117840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solidFill>
                  <a:srgbClr val="D1282E"/>
                </a:solidFill>
                <a:latin typeface="Arial" charset="0"/>
                <a:ea typeface="MS PGothic" charset="0"/>
                <a:cs typeface="MS PGothic" charset="0"/>
              </a:rPr>
              <a:t>Observer Bias </a:t>
            </a:r>
            <a:r>
              <a:rPr lang="en-US" dirty="0">
                <a:latin typeface="Arial" charset="0"/>
                <a:ea typeface="MS PGothic" charset="0"/>
                <a:cs typeface="MS PGothic" charset="0"/>
              </a:rPr>
              <a:t>= every observer is going to have a set of beliefs and expectations that will cloud their view of the observation</a:t>
            </a:r>
          </a:p>
          <a:p>
            <a:pPr lvl="1"/>
            <a:r>
              <a:rPr lang="en-US" dirty="0">
                <a:solidFill>
                  <a:srgbClr val="EB641B"/>
                </a:solidFill>
                <a:latin typeface="Arial" charset="0"/>
                <a:ea typeface="MS PGothic" charset="0"/>
                <a:cs typeface="MS PGothic" charset="0"/>
              </a:rPr>
              <a:t>Confirmation bias </a:t>
            </a:r>
            <a:r>
              <a:rPr lang="en-US" dirty="0">
                <a:latin typeface="Arial" charset="0"/>
                <a:ea typeface="MS PGothic" charset="0"/>
                <a:cs typeface="MS PGothic" charset="0"/>
              </a:rPr>
              <a:t>= looking for behaviors to confirm beliefs</a:t>
            </a:r>
          </a:p>
          <a:p>
            <a:pPr lvl="1"/>
            <a:r>
              <a:rPr lang="en-US" dirty="0">
                <a:solidFill>
                  <a:srgbClr val="EB641B"/>
                </a:solidFill>
                <a:latin typeface="Arial" charset="0"/>
                <a:ea typeface="MS PGothic" charset="0"/>
                <a:cs typeface="MS PGothic" charset="0"/>
              </a:rPr>
              <a:t>Causal bias </a:t>
            </a:r>
            <a:r>
              <a:rPr lang="en-US" dirty="0">
                <a:latin typeface="Arial" charset="0"/>
                <a:ea typeface="MS PGothic" charset="0"/>
                <a:cs typeface="MS PGothic" charset="0"/>
              </a:rPr>
              <a:t>= perception of non-meaningful behaviors as meaningful</a:t>
            </a:r>
          </a:p>
          <a:p>
            <a:r>
              <a:rPr lang="en-US" dirty="0">
                <a:solidFill>
                  <a:srgbClr val="D1282E"/>
                </a:solidFill>
                <a:latin typeface="Arial" charset="0"/>
                <a:ea typeface="MS PGothic" charset="0"/>
                <a:cs typeface="MS PGothic" charset="0"/>
              </a:rPr>
              <a:t>Observer Drift </a:t>
            </a:r>
            <a:r>
              <a:rPr lang="en-US" dirty="0">
                <a:latin typeface="Arial" charset="0"/>
                <a:ea typeface="MS PGothic" charset="0"/>
                <a:cs typeface="MS PGothic" charset="0"/>
              </a:rPr>
              <a:t>= the observer’s way of observing may shift over the course of the investigation</a:t>
            </a:r>
          </a:p>
          <a:p>
            <a:r>
              <a:rPr lang="en-US" dirty="0">
                <a:solidFill>
                  <a:srgbClr val="D1282E"/>
                </a:solidFill>
                <a:latin typeface="Arial" charset="0"/>
                <a:ea typeface="MS PGothic" charset="0"/>
                <a:cs typeface="MS PGothic" charset="0"/>
              </a:rPr>
              <a:t>Sampling</a:t>
            </a:r>
            <a:r>
              <a:rPr lang="en-US" dirty="0">
                <a:latin typeface="Arial" charset="0"/>
                <a:ea typeface="MS PGothic" charset="0"/>
                <a:cs typeface="MS PGothic" charset="0"/>
              </a:rPr>
              <a:t> = because we cannot observe everything we may miss examples of important behaviors</a:t>
            </a:r>
          </a:p>
          <a:p>
            <a:r>
              <a:rPr lang="en-US" dirty="0">
                <a:latin typeface="Arial" charset="0"/>
                <a:ea typeface="MS PGothic" charset="0"/>
                <a:cs typeface="MS PGothic" charset="0"/>
              </a:rPr>
              <a:t>Inter-rater reliability is a measure of observational quality </a:t>
            </a:r>
          </a:p>
          <a:p>
            <a:pPr>
              <a:buFontTx/>
              <a:buChar char="-"/>
            </a:pPr>
            <a:endParaRPr lang="en-US" dirty="0">
              <a:latin typeface="Calibri" charset="0"/>
              <a:ea typeface="MS PGothic" charset="0"/>
            </a:endParaRPr>
          </a:p>
        </p:txBody>
      </p:sp>
      <p:sp>
        <p:nvSpPr>
          <p:cNvPr id="215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300">
                <a:solidFill>
                  <a:schemeClr val="tx1"/>
                </a:solidFill>
                <a:latin typeface="Garamond" charset="0"/>
                <a:ea typeface="MS PGothic" charset="0"/>
                <a:cs typeface="MS PGothic" charset="0"/>
              </a:defRPr>
            </a:lvl1pPr>
            <a:lvl2pPr marL="703797" indent="-270691">
              <a:defRPr sz="2300">
                <a:solidFill>
                  <a:schemeClr val="tx1"/>
                </a:solidFill>
                <a:latin typeface="Garamond" charset="0"/>
                <a:ea typeface="MS PGothic" charset="0"/>
                <a:cs typeface="MS PGothic" charset="0"/>
              </a:defRPr>
            </a:lvl2pPr>
            <a:lvl3pPr marL="1082764" indent="-216553">
              <a:defRPr sz="2300">
                <a:solidFill>
                  <a:schemeClr val="tx1"/>
                </a:solidFill>
                <a:latin typeface="Garamond" charset="0"/>
                <a:ea typeface="MS PGothic" charset="0"/>
                <a:cs typeface="MS PGothic" charset="0"/>
              </a:defRPr>
            </a:lvl3pPr>
            <a:lvl4pPr marL="1515869" indent="-216553">
              <a:defRPr sz="2300">
                <a:solidFill>
                  <a:schemeClr val="tx1"/>
                </a:solidFill>
                <a:latin typeface="Garamond" charset="0"/>
                <a:ea typeface="MS PGothic" charset="0"/>
                <a:cs typeface="MS PGothic" charset="0"/>
              </a:defRPr>
            </a:lvl4pPr>
            <a:lvl5pPr marL="1948975" indent="-216553">
              <a:defRPr sz="2300">
                <a:solidFill>
                  <a:schemeClr val="tx1"/>
                </a:solidFill>
                <a:latin typeface="Garamond" charset="0"/>
                <a:ea typeface="MS PGothic" charset="0"/>
                <a:cs typeface="MS PGothic" charset="0"/>
              </a:defRPr>
            </a:lvl5pPr>
            <a:lvl6pPr marL="2382081" indent="-216553" eaLnBrk="0" fontAlgn="base" hangingPunct="0">
              <a:spcBef>
                <a:spcPct val="0"/>
              </a:spcBef>
              <a:spcAft>
                <a:spcPct val="0"/>
              </a:spcAft>
              <a:defRPr sz="2300">
                <a:solidFill>
                  <a:schemeClr val="tx1"/>
                </a:solidFill>
                <a:latin typeface="Garamond" charset="0"/>
                <a:ea typeface="MS PGothic" charset="0"/>
                <a:cs typeface="MS PGothic" charset="0"/>
              </a:defRPr>
            </a:lvl6pPr>
            <a:lvl7pPr marL="2815186" indent="-216553" eaLnBrk="0" fontAlgn="base" hangingPunct="0">
              <a:spcBef>
                <a:spcPct val="0"/>
              </a:spcBef>
              <a:spcAft>
                <a:spcPct val="0"/>
              </a:spcAft>
              <a:defRPr sz="2300">
                <a:solidFill>
                  <a:schemeClr val="tx1"/>
                </a:solidFill>
                <a:latin typeface="Garamond" charset="0"/>
                <a:ea typeface="MS PGothic" charset="0"/>
                <a:cs typeface="MS PGothic" charset="0"/>
              </a:defRPr>
            </a:lvl7pPr>
            <a:lvl8pPr marL="3248292" indent="-216553" eaLnBrk="0" fontAlgn="base" hangingPunct="0">
              <a:spcBef>
                <a:spcPct val="0"/>
              </a:spcBef>
              <a:spcAft>
                <a:spcPct val="0"/>
              </a:spcAft>
              <a:defRPr sz="2300">
                <a:solidFill>
                  <a:schemeClr val="tx1"/>
                </a:solidFill>
                <a:latin typeface="Garamond" charset="0"/>
                <a:ea typeface="MS PGothic" charset="0"/>
                <a:cs typeface="MS PGothic" charset="0"/>
              </a:defRPr>
            </a:lvl8pPr>
            <a:lvl9pPr marL="3681397" indent="-216553" eaLnBrk="0" fontAlgn="base" hangingPunct="0">
              <a:spcBef>
                <a:spcPct val="0"/>
              </a:spcBef>
              <a:spcAft>
                <a:spcPct val="0"/>
              </a:spcAft>
              <a:defRPr sz="2300">
                <a:solidFill>
                  <a:schemeClr val="tx1"/>
                </a:solidFill>
                <a:latin typeface="Garamond" charset="0"/>
                <a:ea typeface="MS PGothic" charset="0"/>
                <a:cs typeface="MS PGothic" charset="0"/>
              </a:defRPr>
            </a:lvl9pPr>
          </a:lstStyle>
          <a:p>
            <a:fld id="{D2845E37-8D0B-AB47-9DE7-3C508FE48FD1}" type="slidenum">
              <a:rPr lang="en-US" sz="1100"/>
              <a:pPr/>
              <a:t>19</a:t>
            </a:fld>
            <a:endParaRPr lang="en-US"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ASK: what is survey research? </a:t>
            </a:r>
            <a:endParaRPr>
              <a:latin typeface="Arial"/>
              <a:ea typeface="Arial"/>
              <a:cs typeface="Arial"/>
              <a:sym typeface="Arial"/>
            </a:endParaRPr>
          </a:p>
          <a:p>
            <a:pPr marL="0" lvl="0" indent="0" algn="l" rtl="0">
              <a:spcBef>
                <a:spcPts val="600"/>
              </a:spcBef>
              <a:spcAft>
                <a:spcPts val="0"/>
              </a:spcAft>
              <a:buNone/>
            </a:pPr>
            <a:endParaRPr>
              <a:latin typeface="Arial"/>
              <a:ea typeface="Arial"/>
              <a:cs typeface="Arial"/>
              <a:sym typeface="Arial"/>
            </a:endParaRPr>
          </a:p>
          <a:p>
            <a:pPr marL="0" lvl="0" indent="0" algn="l" rtl="0">
              <a:spcBef>
                <a:spcPts val="600"/>
              </a:spcBef>
              <a:spcAft>
                <a:spcPts val="0"/>
              </a:spcAft>
              <a:buNone/>
            </a:pPr>
            <a:r>
              <a:rPr lang="en-US">
                <a:latin typeface="Arial"/>
                <a:ea typeface="Arial"/>
                <a:cs typeface="Arial"/>
                <a:sym typeface="Arial"/>
              </a:rPr>
              <a:t>Employs questionnaires and interviews to ask people to provide information about themselves</a:t>
            </a:r>
            <a:endParaRPr/>
          </a:p>
          <a:p>
            <a:pPr marL="457200" lvl="1" indent="0" algn="l" rtl="0">
              <a:spcBef>
                <a:spcPts val="600"/>
              </a:spcBef>
              <a:spcAft>
                <a:spcPts val="0"/>
              </a:spcAft>
              <a:buNone/>
            </a:pPr>
            <a:r>
              <a:rPr lang="en-US">
                <a:latin typeface="Arial"/>
                <a:ea typeface="Arial"/>
                <a:cs typeface="Arial"/>
                <a:sym typeface="Arial"/>
              </a:rPr>
              <a:t>Attitudes and beliefs</a:t>
            </a:r>
            <a:endParaRPr/>
          </a:p>
          <a:p>
            <a:pPr marL="457200" lvl="1" indent="0" algn="l" rtl="0">
              <a:spcBef>
                <a:spcPts val="1200"/>
              </a:spcBef>
              <a:spcAft>
                <a:spcPts val="0"/>
              </a:spcAft>
              <a:buNone/>
            </a:pPr>
            <a:r>
              <a:rPr lang="en-US">
                <a:latin typeface="Arial"/>
                <a:ea typeface="Arial"/>
                <a:cs typeface="Arial"/>
                <a:sym typeface="Arial"/>
              </a:rPr>
              <a:t>Demographics (age, gender, income, marital status, etc.) and other facts about themselves</a:t>
            </a:r>
            <a:endParaRPr/>
          </a:p>
          <a:p>
            <a:pPr marL="457200" lvl="1" indent="0" algn="l" rtl="0">
              <a:spcBef>
                <a:spcPts val="1200"/>
              </a:spcBef>
              <a:spcAft>
                <a:spcPts val="0"/>
              </a:spcAft>
              <a:buNone/>
            </a:pPr>
            <a:r>
              <a:rPr lang="en-US">
                <a:latin typeface="Arial"/>
                <a:ea typeface="Arial"/>
                <a:cs typeface="Arial"/>
                <a:sym typeface="Arial"/>
              </a:rPr>
              <a:t>Past or intended future behaviors</a:t>
            </a:r>
            <a:endParaRPr/>
          </a:p>
          <a:p>
            <a:pPr marL="0" lvl="0" indent="0" algn="l" rtl="0">
              <a:spcBef>
                <a:spcPts val="1200"/>
              </a:spcBef>
              <a:spcAft>
                <a:spcPts val="0"/>
              </a:spcAft>
              <a:buNone/>
            </a:pPr>
            <a:r>
              <a:rPr lang="en-US">
                <a:latin typeface="Arial"/>
                <a:ea typeface="Arial"/>
                <a:cs typeface="Arial"/>
                <a:sym typeface="Arial"/>
              </a:rPr>
              <a:t>Rests on an assumption that people are willing and </a:t>
            </a:r>
            <a:r>
              <a:rPr lang="en-US" i="1">
                <a:latin typeface="Arial"/>
                <a:ea typeface="Arial"/>
                <a:cs typeface="Arial"/>
                <a:sym typeface="Arial"/>
              </a:rPr>
              <a:t>able </a:t>
            </a:r>
            <a:r>
              <a:rPr lang="en-US">
                <a:latin typeface="Arial"/>
                <a:ea typeface="Arial"/>
                <a:cs typeface="Arial"/>
                <a:sym typeface="Arial"/>
              </a:rPr>
              <a:t>to provide truthful and accurate answers</a:t>
            </a:r>
            <a:endParaRPr/>
          </a:p>
          <a:p>
            <a:pPr marL="0" lvl="0" indent="0" algn="l" rtl="0">
              <a:spcBef>
                <a:spcPts val="600"/>
              </a:spcBef>
              <a:spcAft>
                <a:spcPts val="0"/>
              </a:spcAft>
              <a:buNone/>
            </a:pPr>
            <a:r>
              <a:rPr lang="en-US">
                <a:latin typeface="Arial"/>
                <a:ea typeface="Arial"/>
                <a:cs typeface="Arial"/>
                <a:sym typeface="Arial"/>
              </a:rPr>
              <a:t>Provides methodology for asking people to tell about themselves</a:t>
            </a:r>
            <a:endParaRPr/>
          </a:p>
          <a:p>
            <a:pPr marL="0" lvl="0" indent="0" algn="l" rtl="0">
              <a:spcBef>
                <a:spcPts val="600"/>
              </a:spcBef>
              <a:spcAft>
                <a:spcPts val="0"/>
              </a:spcAft>
              <a:buNone/>
            </a:pPr>
            <a:r>
              <a:rPr lang="en-US">
                <a:latin typeface="Arial"/>
                <a:ea typeface="Arial"/>
                <a:cs typeface="Arial"/>
                <a:sym typeface="Arial"/>
              </a:rPr>
              <a:t>To study relationships between/among variables</a:t>
            </a:r>
            <a:endParaRPr/>
          </a:p>
          <a:p>
            <a:pPr marL="457200" lvl="1" indent="0" algn="l" rtl="0">
              <a:spcBef>
                <a:spcPts val="600"/>
              </a:spcBef>
              <a:spcAft>
                <a:spcPts val="0"/>
              </a:spcAft>
              <a:buNone/>
            </a:pPr>
            <a:r>
              <a:rPr lang="en-US">
                <a:latin typeface="Arial"/>
                <a:ea typeface="Arial"/>
                <a:cs typeface="Arial"/>
                <a:sym typeface="Arial"/>
              </a:rPr>
              <a:t>To study how attitudes and behaviors change over time</a:t>
            </a:r>
            <a:endParaRPr/>
          </a:p>
          <a:p>
            <a:pPr marL="0" lvl="0" indent="0" algn="l" rtl="0">
              <a:spcBef>
                <a:spcPts val="1200"/>
              </a:spcBef>
              <a:spcAft>
                <a:spcPts val="0"/>
              </a:spcAft>
              <a:buNone/>
            </a:pPr>
            <a:r>
              <a:rPr lang="en-US">
                <a:latin typeface="Arial"/>
                <a:ea typeface="Arial"/>
                <a:cs typeface="Arial"/>
                <a:sym typeface="Arial"/>
              </a:rPr>
              <a:t>Provides useful information for making public policy decisions</a:t>
            </a:r>
            <a:endParaRPr/>
          </a:p>
          <a:p>
            <a:pPr marL="0" lvl="0" indent="0" algn="l" rtl="0">
              <a:spcBef>
                <a:spcPts val="600"/>
              </a:spcBef>
              <a:spcAft>
                <a:spcPts val="0"/>
              </a:spcAft>
              <a:buNone/>
            </a:pPr>
            <a:r>
              <a:rPr lang="en-US">
                <a:latin typeface="Arial"/>
                <a:ea typeface="Arial"/>
                <a:cs typeface="Arial"/>
                <a:sym typeface="Arial"/>
              </a:rPr>
              <a:t>Important complement to experimental research findings</a:t>
            </a:r>
            <a:endParaRPr/>
          </a:p>
          <a:p>
            <a:pPr marL="0" lvl="0" indent="0" algn="l" rtl="0">
              <a:spcBef>
                <a:spcPts val="0"/>
              </a:spcBef>
              <a:spcAft>
                <a:spcPts val="0"/>
              </a:spcAft>
              <a:buNone/>
            </a:pPr>
            <a:r>
              <a:rPr lang="en-US" sz="1900">
                <a:latin typeface="Arial"/>
                <a:ea typeface="Arial"/>
                <a:cs typeface="Arial"/>
                <a:sym typeface="Arial"/>
              </a:rPr>
              <a:t>Personal administration to groups or individuals</a:t>
            </a:r>
            <a:endParaRPr/>
          </a:p>
          <a:p>
            <a:pPr marL="457200" lvl="1" indent="0" algn="l" rtl="0">
              <a:spcBef>
                <a:spcPts val="0"/>
              </a:spcBef>
              <a:spcAft>
                <a:spcPts val="0"/>
              </a:spcAft>
              <a:buNone/>
            </a:pPr>
            <a:r>
              <a:rPr lang="en-US" sz="1900">
                <a:latin typeface="Arial"/>
                <a:ea typeface="Arial"/>
                <a:cs typeface="Arial"/>
                <a:sym typeface="Arial"/>
              </a:rPr>
              <a:t>Questions are presented in written format and respondents write their answers</a:t>
            </a:r>
            <a:endParaRPr/>
          </a:p>
          <a:p>
            <a:pPr marL="457200" lvl="1" indent="0" algn="l" rtl="0">
              <a:spcBef>
                <a:spcPts val="0"/>
              </a:spcBef>
              <a:spcAft>
                <a:spcPts val="0"/>
              </a:spcAft>
              <a:buNone/>
            </a:pPr>
            <a:r>
              <a:rPr lang="en-US" sz="1900">
                <a:latin typeface="Arial"/>
                <a:ea typeface="Arial"/>
                <a:cs typeface="Arial"/>
                <a:sym typeface="Arial"/>
              </a:rPr>
              <a:t>“Paper-and-Pencil Questionnaire”</a:t>
            </a:r>
            <a:endParaRPr sz="1900">
              <a:latin typeface="Arial"/>
              <a:ea typeface="Arial"/>
              <a:cs typeface="Arial"/>
              <a:sym typeface="Arial"/>
            </a:endParaRPr>
          </a:p>
          <a:p>
            <a:pPr marL="457200" lvl="1" indent="0" algn="l" rtl="0">
              <a:spcBef>
                <a:spcPts val="0"/>
              </a:spcBef>
              <a:spcAft>
                <a:spcPts val="0"/>
              </a:spcAft>
              <a:buNone/>
            </a:pPr>
            <a:r>
              <a:rPr lang="en-US" sz="1900">
                <a:latin typeface="Arial"/>
                <a:ea typeface="Arial"/>
                <a:cs typeface="Arial"/>
                <a:sym typeface="Arial"/>
              </a:rPr>
              <a:t>Inexpensive and anonymous</a:t>
            </a:r>
            <a:endParaRPr/>
          </a:p>
          <a:p>
            <a:pPr marL="0" lvl="0" indent="0" algn="l" rtl="0">
              <a:spcBef>
                <a:spcPts val="0"/>
              </a:spcBef>
              <a:spcAft>
                <a:spcPts val="0"/>
              </a:spcAft>
              <a:buNone/>
            </a:pPr>
            <a:r>
              <a:rPr lang="en-US" sz="1900">
                <a:latin typeface="Arial"/>
                <a:ea typeface="Arial"/>
                <a:cs typeface="Arial"/>
                <a:sym typeface="Arial"/>
              </a:rPr>
              <a:t>Mail surveys</a:t>
            </a:r>
            <a:endParaRPr/>
          </a:p>
          <a:p>
            <a:pPr marL="457200" lvl="1" indent="0" algn="l" rtl="0">
              <a:spcBef>
                <a:spcPts val="0"/>
              </a:spcBef>
              <a:spcAft>
                <a:spcPts val="0"/>
              </a:spcAft>
              <a:buNone/>
            </a:pPr>
            <a:r>
              <a:rPr lang="en-US" sz="1900">
                <a:latin typeface="Arial"/>
                <a:ea typeface="Arial"/>
                <a:cs typeface="Arial"/>
                <a:sym typeface="Arial"/>
              </a:rPr>
              <a:t>Can be mailed; relatively inexpensive to administer</a:t>
            </a:r>
            <a:endParaRPr/>
          </a:p>
          <a:p>
            <a:pPr marL="0" lvl="0" indent="0" algn="l" rtl="0">
              <a:spcBef>
                <a:spcPts val="0"/>
              </a:spcBef>
              <a:spcAft>
                <a:spcPts val="0"/>
              </a:spcAft>
              <a:buNone/>
            </a:pPr>
            <a:r>
              <a:rPr lang="en-US" sz="1900">
                <a:latin typeface="Arial"/>
                <a:ea typeface="Arial"/>
                <a:cs typeface="Arial"/>
                <a:sym typeface="Arial"/>
              </a:rPr>
              <a:t>Internet surveys</a:t>
            </a:r>
            <a:endParaRPr/>
          </a:p>
          <a:p>
            <a:pPr marL="457200" lvl="1" indent="0" algn="l" rtl="0">
              <a:spcBef>
                <a:spcPts val="0"/>
              </a:spcBef>
              <a:spcAft>
                <a:spcPts val="0"/>
              </a:spcAft>
              <a:buNone/>
            </a:pPr>
            <a:r>
              <a:rPr lang="en-US" sz="1900">
                <a:latin typeface="Arial"/>
                <a:ea typeface="Arial"/>
                <a:cs typeface="Arial"/>
                <a:sym typeface="Arial"/>
              </a:rPr>
              <a:t>Easy to design and administer</a:t>
            </a:r>
            <a:endParaRPr/>
          </a:p>
          <a:p>
            <a:pPr marL="0" lvl="0" indent="0" algn="l" rtl="0">
              <a:spcBef>
                <a:spcPts val="0"/>
              </a:spcBef>
              <a:spcAft>
                <a:spcPts val="0"/>
              </a:spcAft>
              <a:buNone/>
            </a:pPr>
            <a:r>
              <a:rPr lang="en-US" sz="1900">
                <a:latin typeface="Arial"/>
                <a:ea typeface="Arial"/>
                <a:cs typeface="Arial"/>
                <a:sym typeface="Arial"/>
              </a:rPr>
              <a:t>Other technologies</a:t>
            </a:r>
            <a:endParaRPr/>
          </a:p>
          <a:p>
            <a:pPr marL="457200" lvl="1" indent="0" algn="l" rtl="0">
              <a:spcBef>
                <a:spcPts val="0"/>
              </a:spcBef>
              <a:spcAft>
                <a:spcPts val="0"/>
              </a:spcAft>
              <a:buNone/>
            </a:pPr>
            <a:r>
              <a:rPr lang="en-US" sz="1900">
                <a:latin typeface="Arial"/>
                <a:ea typeface="Arial"/>
                <a:cs typeface="Arial"/>
                <a:sym typeface="Arial"/>
              </a:rPr>
              <a:t>Computerized experience-sampling via Palm Pilots first, now iPhones</a:t>
            </a:r>
            <a:endParaRPr/>
          </a:p>
          <a:p>
            <a:pPr marL="0" lvl="0" indent="0" algn="ctr" rtl="0">
              <a:spcBef>
                <a:spcPts val="0"/>
              </a:spcBef>
              <a:spcAft>
                <a:spcPts val="0"/>
              </a:spcAft>
              <a:buClr>
                <a:schemeClr val="dk1"/>
              </a:buClr>
              <a:buSzPts val="2300"/>
              <a:buFont typeface="Noto Sans Symbols"/>
              <a:buNone/>
            </a:pPr>
            <a:r>
              <a:rPr lang="en-US" sz="2300">
                <a:latin typeface="Arial"/>
                <a:ea typeface="Arial"/>
                <a:cs typeface="Arial"/>
                <a:sym typeface="Arial"/>
              </a:rPr>
              <a:t>What are some issues with these methods?</a:t>
            </a:r>
            <a:endParaRPr/>
          </a:p>
          <a:p>
            <a:pPr marL="0" lvl="0" indent="0" algn="l" rtl="0">
              <a:spcBef>
                <a:spcPts val="600"/>
              </a:spcBef>
              <a:spcAft>
                <a:spcPts val="0"/>
              </a:spcAft>
              <a:buClr>
                <a:schemeClr val="dk1"/>
              </a:buClr>
              <a:buSzPts val="1200"/>
              <a:buFont typeface="Arial"/>
              <a:buNone/>
            </a:pPr>
            <a:r>
              <a:rPr lang="en-US"/>
              <a:t>Face-to-face interviews</a:t>
            </a:r>
            <a:endParaRPr/>
          </a:p>
          <a:p>
            <a:pPr marL="457200" lvl="1" indent="-182880" algn="l" rtl="0">
              <a:spcBef>
                <a:spcPts val="600"/>
              </a:spcBef>
              <a:spcAft>
                <a:spcPts val="0"/>
              </a:spcAft>
              <a:buClr>
                <a:schemeClr val="dk1"/>
              </a:buClr>
              <a:buSzPts val="1200"/>
              <a:buFont typeface="Arial"/>
              <a:buChar char="•"/>
            </a:pPr>
            <a:r>
              <a:rPr lang="en-US"/>
              <a:t>Require a meeting for the interview</a:t>
            </a:r>
            <a:endParaRPr/>
          </a:p>
          <a:p>
            <a:pPr marL="457200" lvl="1" indent="-182880" algn="l" rtl="0">
              <a:spcBef>
                <a:spcPts val="1200"/>
              </a:spcBef>
              <a:spcAft>
                <a:spcPts val="0"/>
              </a:spcAft>
              <a:buClr>
                <a:schemeClr val="dk1"/>
              </a:buClr>
              <a:buSzPts val="1200"/>
              <a:buFont typeface="Arial"/>
              <a:buChar char="•"/>
            </a:pPr>
            <a:r>
              <a:rPr lang="en-US"/>
              <a:t>Time, facilities, transportation costs</a:t>
            </a:r>
            <a:endParaRPr/>
          </a:p>
          <a:p>
            <a:pPr marL="0" lvl="0" indent="0" algn="l" rtl="0">
              <a:spcBef>
                <a:spcPts val="1200"/>
              </a:spcBef>
              <a:spcAft>
                <a:spcPts val="0"/>
              </a:spcAft>
              <a:buClr>
                <a:schemeClr val="dk1"/>
              </a:buClr>
              <a:buSzPts val="1200"/>
              <a:buFont typeface="Arial"/>
              <a:buNone/>
            </a:pPr>
            <a:r>
              <a:rPr lang="en-US"/>
              <a:t>Telephone interviews</a:t>
            </a:r>
            <a:endParaRPr/>
          </a:p>
          <a:p>
            <a:pPr marL="457200" lvl="1" indent="-182880" algn="l" rtl="0">
              <a:spcBef>
                <a:spcPts val="600"/>
              </a:spcBef>
              <a:spcAft>
                <a:spcPts val="0"/>
              </a:spcAft>
              <a:buClr>
                <a:schemeClr val="dk1"/>
              </a:buClr>
              <a:buSzPts val="1200"/>
              <a:buFont typeface="Arial"/>
              <a:buChar char="•"/>
            </a:pPr>
            <a:r>
              <a:rPr lang="en-US"/>
              <a:t>Data collected relatively quickly and at less cost</a:t>
            </a:r>
            <a:endParaRPr/>
          </a:p>
          <a:p>
            <a:pPr marL="0" lvl="0" indent="0" algn="l" rtl="0">
              <a:spcBef>
                <a:spcPts val="1200"/>
              </a:spcBef>
              <a:spcAft>
                <a:spcPts val="0"/>
              </a:spcAft>
              <a:buClr>
                <a:schemeClr val="dk1"/>
              </a:buClr>
              <a:buSzPts val="1200"/>
              <a:buFont typeface="Arial"/>
              <a:buNone/>
            </a:pPr>
            <a:r>
              <a:rPr lang="en-US"/>
              <a:t>Focus group interviews</a:t>
            </a:r>
            <a:endParaRPr/>
          </a:p>
          <a:p>
            <a:pPr marL="457200" lvl="1" indent="-182880" algn="l" rtl="0">
              <a:spcBef>
                <a:spcPts val="600"/>
              </a:spcBef>
              <a:spcAft>
                <a:spcPts val="0"/>
              </a:spcAft>
              <a:buClr>
                <a:schemeClr val="dk1"/>
              </a:buClr>
              <a:buSzPts val="1200"/>
              <a:buFont typeface="Arial"/>
              <a:buChar char="•"/>
            </a:pPr>
            <a:r>
              <a:rPr lang="en-US"/>
              <a:t>Expensive, but yields good information</a:t>
            </a:r>
            <a:endParaRPr/>
          </a:p>
          <a:p>
            <a:pPr marL="0" lvl="0" indent="0" algn="ctr" rtl="0">
              <a:spcBef>
                <a:spcPts val="1200"/>
              </a:spcBef>
              <a:spcAft>
                <a:spcPts val="0"/>
              </a:spcAft>
              <a:buClr>
                <a:schemeClr val="dk1"/>
              </a:buClr>
              <a:buSzPts val="1200"/>
              <a:buFont typeface="Noto Sans Symbols"/>
              <a:buNone/>
            </a:pPr>
            <a:endParaRPr/>
          </a:p>
          <a:p>
            <a:pPr marL="0" lvl="0" indent="0" algn="ctr" rtl="0">
              <a:spcBef>
                <a:spcPts val="600"/>
              </a:spcBef>
              <a:spcAft>
                <a:spcPts val="0"/>
              </a:spcAft>
              <a:buClr>
                <a:srgbClr val="EB641B"/>
              </a:buClr>
              <a:buSzPts val="1200"/>
              <a:buFont typeface="Noto Sans Symbols"/>
              <a:buNone/>
            </a:pPr>
            <a:r>
              <a:rPr lang="en-US">
                <a:solidFill>
                  <a:srgbClr val="EB641B"/>
                </a:solidFill>
              </a:rPr>
              <a:t>What is a problem with these methods?</a:t>
            </a:r>
            <a:endParaRPr/>
          </a:p>
          <a:p>
            <a:pPr marL="0" lvl="0" indent="0" algn="ctr" rtl="0">
              <a:spcBef>
                <a:spcPts val="600"/>
              </a:spcBef>
              <a:spcAft>
                <a:spcPts val="0"/>
              </a:spcAft>
              <a:buClr>
                <a:srgbClr val="EB641B"/>
              </a:buClr>
              <a:buSzPts val="1200"/>
              <a:buFont typeface="Noto Sans Symbols"/>
              <a:buNone/>
            </a:pPr>
            <a:r>
              <a:rPr lang="en-US">
                <a:solidFill>
                  <a:srgbClr val="EB641B"/>
                </a:solidFill>
              </a:rPr>
              <a:t>Interviewer bias</a:t>
            </a:r>
            <a:endParaRPr/>
          </a:p>
          <a:p>
            <a:pPr marL="0" lvl="0" indent="0" algn="l" rtl="0">
              <a:spcBef>
                <a:spcPts val="600"/>
              </a:spcBef>
              <a:spcAft>
                <a:spcPts val="0"/>
              </a:spcAft>
              <a:buNone/>
            </a:pPr>
            <a:r>
              <a:rPr lang="en-US">
                <a:latin typeface="Arial"/>
                <a:ea typeface="Arial"/>
                <a:cs typeface="Arial"/>
                <a:sym typeface="Arial"/>
              </a:rPr>
              <a:t>The survey questions must be tied to the research questions that are being addressed</a:t>
            </a:r>
            <a:endParaRPr/>
          </a:p>
          <a:p>
            <a:pPr marL="457200" lvl="1" indent="0" algn="l" rtl="0">
              <a:spcBef>
                <a:spcPts val="600"/>
              </a:spcBef>
              <a:spcAft>
                <a:spcPts val="0"/>
              </a:spcAft>
              <a:buNone/>
            </a:pPr>
            <a:r>
              <a:rPr lang="en-US">
                <a:latin typeface="Arial"/>
                <a:ea typeface="Arial"/>
                <a:cs typeface="Arial"/>
                <a:sym typeface="Arial"/>
              </a:rPr>
              <a:t>Attitudes and beliefs</a:t>
            </a:r>
            <a:endParaRPr/>
          </a:p>
          <a:p>
            <a:pPr marL="914400" lvl="2" indent="0" algn="l" rtl="0">
              <a:spcBef>
                <a:spcPts val="1200"/>
              </a:spcBef>
              <a:spcAft>
                <a:spcPts val="0"/>
              </a:spcAft>
              <a:buNone/>
            </a:pPr>
            <a:r>
              <a:rPr lang="en-US">
                <a:latin typeface="Arial"/>
                <a:ea typeface="Arial"/>
                <a:cs typeface="Arial"/>
                <a:sym typeface="Arial"/>
              </a:rPr>
              <a:t>Questions focus on the ways that people evaluate and think about issues</a:t>
            </a:r>
            <a:endParaRPr/>
          </a:p>
          <a:p>
            <a:pPr marL="457200" lvl="1" indent="0" algn="l" rtl="0">
              <a:spcBef>
                <a:spcPts val="1200"/>
              </a:spcBef>
              <a:spcAft>
                <a:spcPts val="0"/>
              </a:spcAft>
              <a:buNone/>
            </a:pPr>
            <a:r>
              <a:rPr lang="en-US">
                <a:latin typeface="Arial"/>
                <a:ea typeface="Arial"/>
                <a:cs typeface="Arial"/>
                <a:sym typeface="Arial"/>
              </a:rPr>
              <a:t>Facts and demographics</a:t>
            </a:r>
            <a:endParaRPr/>
          </a:p>
          <a:p>
            <a:pPr marL="914400" lvl="2" indent="0" algn="l" rtl="0">
              <a:spcBef>
                <a:spcPts val="1200"/>
              </a:spcBef>
              <a:spcAft>
                <a:spcPts val="0"/>
              </a:spcAft>
              <a:buNone/>
            </a:pPr>
            <a:r>
              <a:rPr lang="en-US">
                <a:latin typeface="Arial"/>
                <a:ea typeface="Arial"/>
                <a:cs typeface="Arial"/>
                <a:sym typeface="Arial"/>
              </a:rPr>
              <a:t>Factual questions ask people to indicate things they know about themselves and their situation</a:t>
            </a:r>
            <a:endParaRPr/>
          </a:p>
          <a:p>
            <a:pPr marL="457200" lvl="1" indent="0" algn="l" rtl="0">
              <a:spcBef>
                <a:spcPts val="1200"/>
              </a:spcBef>
              <a:spcAft>
                <a:spcPts val="0"/>
              </a:spcAft>
              <a:buNone/>
            </a:pPr>
            <a:r>
              <a:rPr lang="en-US">
                <a:latin typeface="Arial"/>
                <a:ea typeface="Arial"/>
                <a:cs typeface="Arial"/>
                <a:sym typeface="Arial"/>
              </a:rPr>
              <a:t>Behaviors</a:t>
            </a:r>
            <a:endParaRPr/>
          </a:p>
          <a:p>
            <a:pPr marL="914400" lvl="2" indent="0" algn="l" rtl="0">
              <a:spcBef>
                <a:spcPts val="1200"/>
              </a:spcBef>
              <a:spcAft>
                <a:spcPts val="0"/>
              </a:spcAft>
              <a:buNone/>
            </a:pPr>
            <a:r>
              <a:rPr lang="en-US">
                <a:latin typeface="Arial"/>
                <a:ea typeface="Arial"/>
                <a:cs typeface="Arial"/>
                <a:sym typeface="Arial"/>
              </a:rPr>
              <a:t>Questions can focus on past behaviors or intended future behaviors</a:t>
            </a:r>
            <a:endParaRPr/>
          </a:p>
          <a:p>
            <a:pPr marL="0" lvl="0" indent="0" algn="ctr" rtl="0">
              <a:spcBef>
                <a:spcPts val="1200"/>
              </a:spcBef>
              <a:spcAft>
                <a:spcPts val="0"/>
              </a:spcAft>
              <a:buClr>
                <a:schemeClr val="dk1"/>
              </a:buClr>
              <a:buSzPts val="1200"/>
              <a:buFont typeface="Noto Sans Symbols"/>
              <a:buNone/>
            </a:pPr>
            <a:endParaRPr>
              <a:solidFill>
                <a:srgbClr val="EB641B"/>
              </a:solidFill>
            </a:endParaRPr>
          </a:p>
          <a:p>
            <a:pPr marL="0" lvl="0" indent="0" algn="l" rtl="0">
              <a:spcBef>
                <a:spcPts val="0"/>
              </a:spcBef>
              <a:spcAft>
                <a:spcPts val="0"/>
              </a:spcAft>
              <a:buNone/>
            </a:pPr>
            <a:endParaRPr/>
          </a:p>
        </p:txBody>
      </p:sp>
      <p:sp>
        <p:nvSpPr>
          <p:cNvPr id="232" name="Google Shape;23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1" name="Google Shape;22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Calibri"/>
              <a:ea typeface="Calibri"/>
              <a:cs typeface="Calibri"/>
              <a:sym typeface="Calibri"/>
            </a:endParaRPr>
          </a:p>
        </p:txBody>
      </p:sp>
      <p:sp>
        <p:nvSpPr>
          <p:cNvPr id="222" name="Google Shape;22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100" b="0" i="0" u="none" strike="noStrike" cap="none">
                <a:solidFill>
                  <a:schemeClr val="dk1"/>
                </a:solidFill>
                <a:latin typeface="Garamond"/>
                <a:ea typeface="Garamond"/>
                <a:cs typeface="Garamond"/>
                <a:sym typeface="Garamond"/>
              </a:rPr>
              <a:t>23</a:t>
            </a:fld>
            <a:endParaRPr sz="1100" b="0" i="0" u="none" strike="noStrike" cap="none">
              <a:solidFill>
                <a:schemeClr val="dk1"/>
              </a:solidFill>
              <a:latin typeface="Garamond"/>
              <a:ea typeface="Garamond"/>
              <a:cs typeface="Garamond"/>
              <a:sym typeface="Garamon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Number of response alternatives</a:t>
            </a:r>
            <a:endParaRPr/>
          </a:p>
          <a:p>
            <a:pPr marL="457200" lvl="1" indent="0" algn="l" rtl="0">
              <a:spcBef>
                <a:spcPts val="600"/>
              </a:spcBef>
              <a:spcAft>
                <a:spcPts val="0"/>
              </a:spcAft>
              <a:buNone/>
            </a:pPr>
            <a:r>
              <a:rPr lang="en-US">
                <a:latin typeface="Arial"/>
                <a:ea typeface="Arial"/>
                <a:cs typeface="Arial"/>
                <a:sym typeface="Arial"/>
              </a:rPr>
              <a:t>With closed-ended questions, there are a fixed number of response alternatives: </a:t>
            </a:r>
            <a:endParaRPr/>
          </a:p>
          <a:p>
            <a:pPr marL="1004888" lvl="3" indent="0" algn="l" rtl="0">
              <a:spcBef>
                <a:spcPts val="1200"/>
              </a:spcBef>
              <a:spcAft>
                <a:spcPts val="0"/>
              </a:spcAft>
              <a:buClr>
                <a:schemeClr val="dk1"/>
              </a:buClr>
              <a:buSzPts val="1200"/>
              <a:buFont typeface="Arial"/>
              <a:buNone/>
            </a:pPr>
            <a:r>
              <a:rPr lang="en-US">
                <a:latin typeface="Arial"/>
                <a:ea typeface="Arial"/>
                <a:cs typeface="Arial"/>
                <a:sym typeface="Arial"/>
              </a:rPr>
              <a:t>___Yes   ___No             1 = totally disagree, 5 = totally agree</a:t>
            </a:r>
            <a:endParaRPr/>
          </a:p>
          <a:p>
            <a:pPr marL="0" lvl="0" indent="0" algn="l" rtl="0">
              <a:spcBef>
                <a:spcPts val="600"/>
              </a:spcBef>
              <a:spcAft>
                <a:spcPts val="0"/>
              </a:spcAft>
              <a:buNone/>
            </a:pPr>
            <a:endParaRPr/>
          </a:p>
        </p:txBody>
      </p:sp>
      <p:sp>
        <p:nvSpPr>
          <p:cNvPr id="241" name="Google Shape;241;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Rating scales / Likert Scale</a:t>
            </a:r>
            <a:endParaRPr dirty="0"/>
          </a:p>
          <a:p>
            <a:pPr marL="0" lvl="0" indent="-76200" algn="l" rtl="0">
              <a:spcBef>
                <a:spcPts val="0"/>
              </a:spcBef>
              <a:spcAft>
                <a:spcPts val="0"/>
              </a:spcAft>
              <a:buClr>
                <a:schemeClr val="dk1"/>
              </a:buClr>
              <a:buSzPts val="1200"/>
              <a:buFont typeface="Calibri"/>
              <a:buChar char="-"/>
            </a:pPr>
            <a:r>
              <a:rPr lang="en-US" dirty="0"/>
              <a:t>I am satisfied with my semester thus far</a:t>
            </a:r>
            <a:endParaRPr dirty="0"/>
          </a:p>
          <a:p>
            <a:pPr marL="731520" lvl="1" indent="-457200" algn="l" rtl="0">
              <a:spcBef>
                <a:spcPts val="0"/>
              </a:spcBef>
              <a:spcAft>
                <a:spcPts val="0"/>
              </a:spcAft>
              <a:buClr>
                <a:schemeClr val="dk1"/>
              </a:buClr>
              <a:buSzPts val="1200"/>
              <a:buFont typeface="Calibri"/>
              <a:buAutoNum type="arabicPeriod"/>
            </a:pPr>
            <a:r>
              <a:rPr lang="en-US" dirty="0"/>
              <a:t>strongly disagree</a:t>
            </a:r>
            <a:endParaRPr dirty="0"/>
          </a:p>
          <a:p>
            <a:pPr marL="731520" lvl="1" indent="-457200" algn="l" rtl="0">
              <a:spcBef>
                <a:spcPts val="0"/>
              </a:spcBef>
              <a:spcAft>
                <a:spcPts val="0"/>
              </a:spcAft>
              <a:buClr>
                <a:schemeClr val="dk1"/>
              </a:buClr>
              <a:buSzPts val="1200"/>
              <a:buFont typeface="Calibri"/>
              <a:buAutoNum type="arabicPeriod"/>
            </a:pPr>
            <a:r>
              <a:rPr lang="en-US" dirty="0"/>
              <a:t>somewhat disagree</a:t>
            </a:r>
            <a:endParaRPr dirty="0"/>
          </a:p>
          <a:p>
            <a:pPr marL="731520" lvl="1" indent="-457200" algn="l" rtl="0">
              <a:spcBef>
                <a:spcPts val="0"/>
              </a:spcBef>
              <a:spcAft>
                <a:spcPts val="0"/>
              </a:spcAft>
              <a:buClr>
                <a:schemeClr val="dk1"/>
              </a:buClr>
              <a:buSzPts val="1200"/>
              <a:buFont typeface="Calibri"/>
              <a:buAutoNum type="arabicPeriod"/>
            </a:pPr>
            <a:r>
              <a:rPr lang="en-US" dirty="0"/>
              <a:t>neither agree nor disagree</a:t>
            </a:r>
            <a:endParaRPr dirty="0"/>
          </a:p>
          <a:p>
            <a:pPr marL="731520" lvl="1" indent="-457200" algn="l" rtl="0">
              <a:spcBef>
                <a:spcPts val="0"/>
              </a:spcBef>
              <a:spcAft>
                <a:spcPts val="0"/>
              </a:spcAft>
              <a:buClr>
                <a:schemeClr val="dk1"/>
              </a:buClr>
              <a:buSzPts val="1200"/>
              <a:buFont typeface="Calibri"/>
              <a:buAutoNum type="arabicPeriod"/>
            </a:pPr>
            <a:r>
              <a:rPr lang="en-US" dirty="0"/>
              <a:t>somewhat agree</a:t>
            </a:r>
            <a:endParaRPr dirty="0"/>
          </a:p>
          <a:p>
            <a:pPr marL="731520" lvl="1" indent="-457200" algn="l" rtl="0">
              <a:spcBef>
                <a:spcPts val="0"/>
              </a:spcBef>
              <a:spcAft>
                <a:spcPts val="0"/>
              </a:spcAft>
              <a:buClr>
                <a:schemeClr val="dk1"/>
              </a:buClr>
              <a:buSzPts val="1200"/>
              <a:buFont typeface="Calibri"/>
              <a:buAutoNum type="arabicPeriod"/>
            </a:pPr>
            <a:r>
              <a:rPr lang="en-US" dirty="0"/>
              <a:t>strongly agree</a:t>
            </a:r>
            <a:endParaRPr dirty="0"/>
          </a:p>
          <a:p>
            <a:pPr marL="0" lvl="0" indent="0" algn="l" rtl="0">
              <a:spcBef>
                <a:spcPts val="0"/>
              </a:spcBef>
              <a:spcAft>
                <a:spcPts val="0"/>
              </a:spcAft>
              <a:buNone/>
            </a:pPr>
            <a:endParaRPr dirty="0"/>
          </a:p>
        </p:txBody>
      </p:sp>
      <p:sp>
        <p:nvSpPr>
          <p:cNvPr id="248" name="Google Shape;248;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Rating scales / Likert Scale</a:t>
            </a:r>
            <a:endParaRPr/>
          </a:p>
          <a:p>
            <a:pPr marL="0" lvl="0" indent="-76200" algn="l" rtl="0">
              <a:spcBef>
                <a:spcPts val="0"/>
              </a:spcBef>
              <a:spcAft>
                <a:spcPts val="0"/>
              </a:spcAft>
              <a:buClr>
                <a:schemeClr val="dk1"/>
              </a:buClr>
              <a:buSzPts val="1200"/>
              <a:buFont typeface="Calibri"/>
              <a:buChar char="-"/>
            </a:pPr>
            <a:r>
              <a:rPr lang="en-US"/>
              <a:t>I am satisfied with my semester thus far</a:t>
            </a:r>
            <a:endParaRPr/>
          </a:p>
          <a:p>
            <a:pPr marL="731520" lvl="1" indent="-457200" algn="l" rtl="0">
              <a:spcBef>
                <a:spcPts val="0"/>
              </a:spcBef>
              <a:spcAft>
                <a:spcPts val="0"/>
              </a:spcAft>
              <a:buClr>
                <a:schemeClr val="dk1"/>
              </a:buClr>
              <a:buSzPts val="1200"/>
              <a:buFont typeface="Calibri"/>
              <a:buAutoNum type="arabicPeriod"/>
            </a:pPr>
            <a:r>
              <a:rPr lang="en-US"/>
              <a:t>strongly disagree</a:t>
            </a:r>
            <a:endParaRPr/>
          </a:p>
          <a:p>
            <a:pPr marL="731520" lvl="1" indent="-457200" algn="l" rtl="0">
              <a:spcBef>
                <a:spcPts val="0"/>
              </a:spcBef>
              <a:spcAft>
                <a:spcPts val="0"/>
              </a:spcAft>
              <a:buClr>
                <a:schemeClr val="dk1"/>
              </a:buClr>
              <a:buSzPts val="1200"/>
              <a:buFont typeface="Calibri"/>
              <a:buAutoNum type="arabicPeriod"/>
            </a:pPr>
            <a:r>
              <a:rPr lang="en-US"/>
              <a:t>somewhat disagree</a:t>
            </a:r>
            <a:endParaRPr/>
          </a:p>
          <a:p>
            <a:pPr marL="731520" lvl="1" indent="-457200" algn="l" rtl="0">
              <a:spcBef>
                <a:spcPts val="0"/>
              </a:spcBef>
              <a:spcAft>
                <a:spcPts val="0"/>
              </a:spcAft>
              <a:buClr>
                <a:schemeClr val="dk1"/>
              </a:buClr>
              <a:buSzPts val="1200"/>
              <a:buFont typeface="Calibri"/>
              <a:buAutoNum type="arabicPeriod"/>
            </a:pPr>
            <a:r>
              <a:rPr lang="en-US"/>
              <a:t>neither agree nor disagree</a:t>
            </a:r>
            <a:endParaRPr/>
          </a:p>
          <a:p>
            <a:pPr marL="731520" lvl="1" indent="-457200" algn="l" rtl="0">
              <a:spcBef>
                <a:spcPts val="0"/>
              </a:spcBef>
              <a:spcAft>
                <a:spcPts val="0"/>
              </a:spcAft>
              <a:buClr>
                <a:schemeClr val="dk1"/>
              </a:buClr>
              <a:buSzPts val="1200"/>
              <a:buFont typeface="Calibri"/>
              <a:buAutoNum type="arabicPeriod"/>
            </a:pPr>
            <a:r>
              <a:rPr lang="en-US"/>
              <a:t>somewhat agree</a:t>
            </a:r>
            <a:endParaRPr/>
          </a:p>
          <a:p>
            <a:pPr marL="731520" lvl="1" indent="-457200" algn="l" rtl="0">
              <a:spcBef>
                <a:spcPts val="0"/>
              </a:spcBef>
              <a:spcAft>
                <a:spcPts val="0"/>
              </a:spcAft>
              <a:buClr>
                <a:schemeClr val="dk1"/>
              </a:buClr>
              <a:buSzPts val="1200"/>
              <a:buFont typeface="Calibri"/>
              <a:buAutoNum type="arabicPeriod"/>
            </a:pPr>
            <a:r>
              <a:rPr lang="en-US"/>
              <a:t>strongly agree</a:t>
            </a:r>
            <a:endParaRPr/>
          </a:p>
          <a:p>
            <a:pPr marL="0" lvl="0" indent="0" algn="l" rtl="0">
              <a:spcBef>
                <a:spcPts val="0"/>
              </a:spcBef>
              <a:spcAft>
                <a:spcPts val="0"/>
              </a:spcAft>
              <a:buNone/>
            </a:pPr>
            <a:endParaRPr/>
          </a:p>
        </p:txBody>
      </p:sp>
      <p:sp>
        <p:nvSpPr>
          <p:cNvPr id="255" name="Google Shape;25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r>
              <a:rPr lang="en-US" altLang="en-US"/>
              <a:t>Naturalistic research: designed to described and measure the behavior of people or animals as it occurs in their every day lives. This is what we are describing when we use the descriptive research strategy by organizing the observed data into meaningful measured variables that can be analyzed. </a:t>
            </a:r>
          </a:p>
          <a:p>
            <a:pPr>
              <a:lnSpc>
                <a:spcPct val="90000"/>
              </a:lnSpc>
            </a:pPr>
            <a:endParaRPr lang="en-US" altLang="en-US"/>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MS PGothic" panose="020B0600070205080204" pitchFamily="34" charset="-128"/>
              </a:defRPr>
            </a:lvl1pPr>
            <a:lvl2pPr marL="742950" indent="-285750">
              <a:defRPr>
                <a:solidFill>
                  <a:schemeClr val="tx1"/>
                </a:solidFill>
                <a:latin typeface="Garamond" panose="02020404030301010803" pitchFamily="18" charset="0"/>
                <a:ea typeface="MS PGothic" panose="020B0600070205080204" pitchFamily="34" charset="-128"/>
              </a:defRPr>
            </a:lvl2pPr>
            <a:lvl3pPr marL="1143000" indent="-228600">
              <a:defRPr>
                <a:solidFill>
                  <a:schemeClr val="tx1"/>
                </a:solidFill>
                <a:latin typeface="Garamond" panose="02020404030301010803" pitchFamily="18" charset="0"/>
                <a:ea typeface="MS PGothic" panose="020B0600070205080204" pitchFamily="34" charset="-128"/>
              </a:defRPr>
            </a:lvl3pPr>
            <a:lvl4pPr marL="1600200" indent="-228600">
              <a:defRPr>
                <a:solidFill>
                  <a:schemeClr val="tx1"/>
                </a:solidFill>
                <a:latin typeface="Garamond" panose="02020404030301010803" pitchFamily="18" charset="0"/>
                <a:ea typeface="MS PGothic" panose="020B0600070205080204" pitchFamily="34" charset="-128"/>
              </a:defRPr>
            </a:lvl4pPr>
            <a:lvl5pPr marL="2057400" indent="-228600">
              <a:defRPr>
                <a:solidFill>
                  <a:schemeClr val="tx1"/>
                </a:solidFill>
                <a:latin typeface="Garamond" panose="02020404030301010803" pitchFamily="18"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9pPr>
          </a:lstStyle>
          <a:p>
            <a:fld id="{792A9FDB-3961-4A0F-A766-E21F736C738D}" type="slidenum">
              <a:rPr lang="en-US" altLang="en-US"/>
              <a:pPr/>
              <a:t>2</a:t>
            </a:fld>
            <a:endParaRPr lang="en-US" altLang="en-US"/>
          </a:p>
        </p:txBody>
      </p:sp>
    </p:spTree>
    <p:extLst>
      <p:ext uri="{BB962C8B-B14F-4D97-AF65-F5344CB8AC3E}">
        <p14:creationId xmlns:p14="http://schemas.microsoft.com/office/powerpoint/2010/main" val="2453775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532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2" indent="0" algn="l" rtl="0">
              <a:lnSpc>
                <a:spcPct val="100000"/>
              </a:lnSpc>
              <a:spcBef>
                <a:spcPts val="0"/>
              </a:spcBef>
              <a:spcAft>
                <a:spcPts val="0"/>
              </a:spcAft>
              <a:buClr>
                <a:schemeClr val="dk1"/>
              </a:buClr>
              <a:buSzPts val="1200"/>
              <a:buFont typeface="Calibri"/>
              <a:buNone/>
            </a:pPr>
            <a:r>
              <a:rPr lang="en-US"/>
              <a:t>An unwanted restriction of the range</a:t>
            </a:r>
            <a:endParaRPr/>
          </a:p>
          <a:p>
            <a:pPr marL="0" marR="0" lvl="1" indent="0" algn="l" rtl="0">
              <a:lnSpc>
                <a:spcPct val="100000"/>
              </a:lnSpc>
              <a:spcBef>
                <a:spcPts val="0"/>
              </a:spcBef>
              <a:spcAft>
                <a:spcPts val="0"/>
              </a:spcAft>
              <a:buClr>
                <a:schemeClr val="dk1"/>
              </a:buClr>
              <a:buSzPts val="1200"/>
              <a:buFont typeface="Avenir"/>
              <a:buNone/>
            </a:pPr>
            <a:r>
              <a:rPr lang="en-US">
                <a:latin typeface="Avenir"/>
                <a:ea typeface="Avenir"/>
                <a:cs typeface="Avenir"/>
                <a:sym typeface="Avenir"/>
              </a:rPr>
              <a:t>Leads to “floor” and “ceiling” effects</a:t>
            </a:r>
            <a:endParaRPr/>
          </a:p>
          <a:p>
            <a:pPr marL="0" lvl="0" indent="0" algn="l" rtl="0">
              <a:spcBef>
                <a:spcPts val="0"/>
              </a:spcBef>
              <a:spcAft>
                <a:spcPts val="0"/>
              </a:spcAft>
              <a:buNone/>
            </a:pPr>
            <a:endParaRPr/>
          </a:p>
        </p:txBody>
      </p:sp>
      <p:sp>
        <p:nvSpPr>
          <p:cNvPr id="329" name="Google Shape;329;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Observational- making observations of behavior and recording observations in an objective manner</a:t>
            </a:r>
          </a:p>
          <a:p>
            <a:endParaRPr lang="en-US" altLang="en-US" dirty="0"/>
          </a:p>
          <a:p>
            <a:endParaRPr lang="en-US" altLang="en-US" dirty="0"/>
          </a:p>
          <a:p>
            <a:pPr eaLnBrk="1" fontAlgn="auto" hangingPunct="1">
              <a:lnSpc>
                <a:spcPct val="100000"/>
              </a:lnSpc>
              <a:spcBef>
                <a:spcPts val="400"/>
              </a:spcBef>
              <a:spcAft>
                <a:spcPts val="400"/>
              </a:spcAft>
              <a:buFont typeface="Wingdings" panose="05000000000000000000" pitchFamily="2" charset="2"/>
              <a:buChar char="§"/>
              <a:defRPr/>
            </a:pPr>
            <a:r>
              <a:rPr lang="en-US" sz="2400" kern="1200" dirty="0">
                <a:solidFill>
                  <a:schemeClr val="tx1"/>
                </a:solidFill>
                <a:latin typeface="+mn-lt"/>
                <a:ea typeface="MS PGothic" charset="0"/>
                <a:cs typeface="MS PGothic" charset="0"/>
              </a:rPr>
              <a:t>We tend not to use naturalistic observation</a:t>
            </a:r>
          </a:p>
          <a:p>
            <a:pPr lvl="1" indent="-182880" eaLnBrk="1" fontAlgn="auto" hangingPunct="1">
              <a:lnSpc>
                <a:spcPct val="100000"/>
              </a:lnSpc>
              <a:spcBef>
                <a:spcPts val="400"/>
              </a:spcBef>
              <a:spcAft>
                <a:spcPts val="400"/>
              </a:spcAft>
              <a:defRPr/>
            </a:pPr>
            <a:r>
              <a:rPr lang="en-US" sz="2600" dirty="0">
                <a:ea typeface="MS PGothic" charset="0"/>
              </a:rPr>
              <a:t>Thoughts cannot be observed</a:t>
            </a:r>
          </a:p>
          <a:p>
            <a:endParaRPr lang="en-US" altLang="en-US" dirty="0"/>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MS PGothic" panose="020B0600070205080204" pitchFamily="34" charset="-128"/>
              </a:defRPr>
            </a:lvl1pPr>
            <a:lvl2pPr marL="742950" indent="-285750">
              <a:defRPr>
                <a:solidFill>
                  <a:schemeClr val="tx1"/>
                </a:solidFill>
                <a:latin typeface="Garamond" panose="02020404030301010803" pitchFamily="18" charset="0"/>
                <a:ea typeface="MS PGothic" panose="020B0600070205080204" pitchFamily="34" charset="-128"/>
              </a:defRPr>
            </a:lvl2pPr>
            <a:lvl3pPr marL="1143000" indent="-228600">
              <a:defRPr>
                <a:solidFill>
                  <a:schemeClr val="tx1"/>
                </a:solidFill>
                <a:latin typeface="Garamond" panose="02020404030301010803" pitchFamily="18" charset="0"/>
                <a:ea typeface="MS PGothic" panose="020B0600070205080204" pitchFamily="34" charset="-128"/>
              </a:defRPr>
            </a:lvl3pPr>
            <a:lvl4pPr marL="1600200" indent="-228600">
              <a:defRPr>
                <a:solidFill>
                  <a:schemeClr val="tx1"/>
                </a:solidFill>
                <a:latin typeface="Garamond" panose="02020404030301010803" pitchFamily="18" charset="0"/>
                <a:ea typeface="MS PGothic" panose="020B0600070205080204" pitchFamily="34" charset="-128"/>
              </a:defRPr>
            </a:lvl4pPr>
            <a:lvl5pPr marL="2057400" indent="-228600">
              <a:defRPr>
                <a:solidFill>
                  <a:schemeClr val="tx1"/>
                </a:solidFill>
                <a:latin typeface="Garamond" panose="02020404030301010803" pitchFamily="18"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9pPr>
          </a:lstStyle>
          <a:p>
            <a:fld id="{A6B67B9E-8FD7-4EA1-AEE8-98AF886BE820}" type="slidenum">
              <a:rPr lang="en-US" altLang="en-US"/>
              <a:pPr/>
              <a:t>4</a:t>
            </a:fld>
            <a:endParaRPr lang="en-US" altLang="en-US"/>
          </a:p>
        </p:txBody>
      </p:sp>
    </p:spTree>
    <p:extLst>
      <p:ext uri="{BB962C8B-B14F-4D97-AF65-F5344CB8AC3E}">
        <p14:creationId xmlns:p14="http://schemas.microsoft.com/office/powerpoint/2010/main" val="897367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latin typeface="Calibri"/>
                <a:ea typeface="Calibri"/>
                <a:cs typeface="Calibri"/>
                <a:sym typeface="Calibri"/>
              </a:rPr>
              <a:t>Other words with affective valence: rape, violent, etc.</a:t>
            </a:r>
            <a:endParaRPr/>
          </a:p>
        </p:txBody>
      </p:sp>
      <p:sp>
        <p:nvSpPr>
          <p:cNvPr id="344" name="Google Shape;344;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Reverse-coding </a:t>
            </a:r>
            <a:endParaRPr dirty="0"/>
          </a:p>
        </p:txBody>
      </p:sp>
      <p:sp>
        <p:nvSpPr>
          <p:cNvPr id="364" name="Google Shape;364;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a:latin typeface="Avenir"/>
                <a:ea typeface="Avenir"/>
                <a:cs typeface="Avenir"/>
                <a:sym typeface="Avenir"/>
              </a:rPr>
              <a:t>However, not everyone misrepresents themselves!</a:t>
            </a:r>
            <a:endParaRPr/>
          </a:p>
          <a:p>
            <a:pPr marL="0" lvl="0" indent="0" algn="l" rtl="0">
              <a:spcBef>
                <a:spcPts val="0"/>
              </a:spcBef>
              <a:spcAft>
                <a:spcPts val="0"/>
              </a:spcAft>
              <a:buNone/>
            </a:pPr>
            <a:endParaRPr/>
          </a:p>
        </p:txBody>
      </p:sp>
      <p:sp>
        <p:nvSpPr>
          <p:cNvPr id="393" name="Google Shape;393;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Observational- making observations of behavior and recording observations in an objective manner</a:t>
            </a:r>
          </a:p>
          <a:p>
            <a:endParaRPr lang="en-US" altLang="en-US" dirty="0"/>
          </a:p>
          <a:p>
            <a:endParaRPr lang="en-US" altLang="en-US" dirty="0"/>
          </a:p>
          <a:p>
            <a:pPr eaLnBrk="1" fontAlgn="auto" hangingPunct="1">
              <a:lnSpc>
                <a:spcPct val="100000"/>
              </a:lnSpc>
              <a:spcBef>
                <a:spcPts val="400"/>
              </a:spcBef>
              <a:spcAft>
                <a:spcPts val="400"/>
              </a:spcAft>
              <a:buFont typeface="Wingdings" panose="05000000000000000000" pitchFamily="2" charset="2"/>
              <a:buChar char="§"/>
              <a:defRPr/>
            </a:pPr>
            <a:r>
              <a:rPr lang="en-US" sz="2400" kern="1200" dirty="0">
                <a:solidFill>
                  <a:schemeClr val="tx1"/>
                </a:solidFill>
                <a:latin typeface="+mn-lt"/>
                <a:ea typeface="MS PGothic" charset="0"/>
                <a:cs typeface="MS PGothic" charset="0"/>
              </a:rPr>
              <a:t>We tend not to use naturalistic observation</a:t>
            </a:r>
          </a:p>
          <a:p>
            <a:pPr lvl="1" indent="-182880" eaLnBrk="1" fontAlgn="auto" hangingPunct="1">
              <a:lnSpc>
                <a:spcPct val="100000"/>
              </a:lnSpc>
              <a:spcBef>
                <a:spcPts val="400"/>
              </a:spcBef>
              <a:spcAft>
                <a:spcPts val="400"/>
              </a:spcAft>
              <a:defRPr/>
            </a:pPr>
            <a:r>
              <a:rPr lang="en-US" sz="2600" dirty="0">
                <a:ea typeface="MS PGothic" charset="0"/>
              </a:rPr>
              <a:t>Thoughts cannot be observed</a:t>
            </a:r>
          </a:p>
          <a:p>
            <a:endParaRPr lang="en-US" altLang="en-US" dirty="0"/>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MS PGothic" panose="020B0600070205080204" pitchFamily="34" charset="-128"/>
              </a:defRPr>
            </a:lvl1pPr>
            <a:lvl2pPr marL="742950" indent="-285750">
              <a:defRPr>
                <a:solidFill>
                  <a:schemeClr val="tx1"/>
                </a:solidFill>
                <a:latin typeface="Garamond" panose="02020404030301010803" pitchFamily="18" charset="0"/>
                <a:ea typeface="MS PGothic" panose="020B0600070205080204" pitchFamily="34" charset="-128"/>
              </a:defRPr>
            </a:lvl2pPr>
            <a:lvl3pPr marL="1143000" indent="-228600">
              <a:defRPr>
                <a:solidFill>
                  <a:schemeClr val="tx1"/>
                </a:solidFill>
                <a:latin typeface="Garamond" panose="02020404030301010803" pitchFamily="18" charset="0"/>
                <a:ea typeface="MS PGothic" panose="020B0600070205080204" pitchFamily="34" charset="-128"/>
              </a:defRPr>
            </a:lvl3pPr>
            <a:lvl4pPr marL="1600200" indent="-228600">
              <a:defRPr>
                <a:solidFill>
                  <a:schemeClr val="tx1"/>
                </a:solidFill>
                <a:latin typeface="Garamond" panose="02020404030301010803" pitchFamily="18" charset="0"/>
                <a:ea typeface="MS PGothic" panose="020B0600070205080204" pitchFamily="34" charset="-128"/>
              </a:defRPr>
            </a:lvl4pPr>
            <a:lvl5pPr marL="2057400" indent="-228600">
              <a:defRPr>
                <a:solidFill>
                  <a:schemeClr val="tx1"/>
                </a:solidFill>
                <a:latin typeface="Garamond" panose="02020404030301010803" pitchFamily="18"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9pPr>
          </a:lstStyle>
          <a:p>
            <a:fld id="{A6B67B9E-8FD7-4EA1-AEE8-98AF886BE820}" type="slidenum">
              <a:rPr lang="en-US" altLang="en-US"/>
              <a:pPr/>
              <a:t>5</a:t>
            </a:fld>
            <a:endParaRPr lang="en-US" altLang="en-US"/>
          </a:p>
        </p:txBody>
      </p:sp>
    </p:spTree>
    <p:extLst>
      <p:ext uri="{BB962C8B-B14F-4D97-AF65-F5344CB8AC3E}">
        <p14:creationId xmlns:p14="http://schemas.microsoft.com/office/powerpoint/2010/main" val="3294390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585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marL="0" lvl="2">
              <a:defRPr/>
            </a:pPr>
            <a:r>
              <a:rPr lang="en-US" sz="2100" b="1" dirty="0" err="1">
                <a:solidFill>
                  <a:srgbClr val="7D3C4A"/>
                </a:solidFill>
              </a:rPr>
              <a:t>Rosenhan</a:t>
            </a:r>
            <a:r>
              <a:rPr lang="en-US" sz="2100" b="1" dirty="0">
                <a:solidFill>
                  <a:srgbClr val="7D3C4A"/>
                </a:solidFill>
              </a:rPr>
              <a:t> (1973) “on being sane in insane places” </a:t>
            </a:r>
          </a:p>
          <a:p>
            <a:pPr marL="0" lvl="2">
              <a:defRPr/>
            </a:pPr>
            <a:r>
              <a:rPr lang="en-US" sz="2100" dirty="0">
                <a:solidFill>
                  <a:srgbClr val="7D3C4A"/>
                </a:solidFill>
              </a:rPr>
              <a:t>12 adults went to different psychiatric hospitals and gave the same story (hearing voices, DSM classified as “Existential Symptoms”) changing only their names and residences.  All were admitted and diagnosed and kept for 52 days.  Once admitted, they behaved normally, pretending to take any prescribed meds.  When discharged, were said to be “schizophrenic in remission”.  Study showed that once these people were labeled as patients, they were no longer treated normally. </a:t>
            </a:r>
          </a:p>
          <a:p>
            <a:pPr>
              <a:defRPr/>
            </a:pPr>
            <a:endParaRPr lang="en-US" dirty="0"/>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300">
                <a:solidFill>
                  <a:schemeClr val="tx1"/>
                </a:solidFill>
                <a:latin typeface="Garamond" charset="0"/>
                <a:ea typeface="MS PGothic" charset="0"/>
                <a:cs typeface="MS PGothic" charset="0"/>
              </a:defRPr>
            </a:lvl1pPr>
            <a:lvl2pPr marL="703797" indent="-270691">
              <a:defRPr sz="2300">
                <a:solidFill>
                  <a:schemeClr val="tx1"/>
                </a:solidFill>
                <a:latin typeface="Garamond" charset="0"/>
                <a:ea typeface="MS PGothic" charset="0"/>
                <a:cs typeface="MS PGothic" charset="0"/>
              </a:defRPr>
            </a:lvl2pPr>
            <a:lvl3pPr marL="1082764" indent="-216553">
              <a:defRPr sz="2300">
                <a:solidFill>
                  <a:schemeClr val="tx1"/>
                </a:solidFill>
                <a:latin typeface="Garamond" charset="0"/>
                <a:ea typeface="MS PGothic" charset="0"/>
                <a:cs typeface="MS PGothic" charset="0"/>
              </a:defRPr>
            </a:lvl3pPr>
            <a:lvl4pPr marL="1515869" indent="-216553">
              <a:defRPr sz="2300">
                <a:solidFill>
                  <a:schemeClr val="tx1"/>
                </a:solidFill>
                <a:latin typeface="Garamond" charset="0"/>
                <a:ea typeface="MS PGothic" charset="0"/>
                <a:cs typeface="MS PGothic" charset="0"/>
              </a:defRPr>
            </a:lvl4pPr>
            <a:lvl5pPr marL="1948975" indent="-216553">
              <a:defRPr sz="2300">
                <a:solidFill>
                  <a:schemeClr val="tx1"/>
                </a:solidFill>
                <a:latin typeface="Garamond" charset="0"/>
                <a:ea typeface="MS PGothic" charset="0"/>
                <a:cs typeface="MS PGothic" charset="0"/>
              </a:defRPr>
            </a:lvl5pPr>
            <a:lvl6pPr marL="2382081" indent="-216553" eaLnBrk="0" fontAlgn="base" hangingPunct="0">
              <a:spcBef>
                <a:spcPct val="0"/>
              </a:spcBef>
              <a:spcAft>
                <a:spcPct val="0"/>
              </a:spcAft>
              <a:defRPr sz="2300">
                <a:solidFill>
                  <a:schemeClr val="tx1"/>
                </a:solidFill>
                <a:latin typeface="Garamond" charset="0"/>
                <a:ea typeface="MS PGothic" charset="0"/>
                <a:cs typeface="MS PGothic" charset="0"/>
              </a:defRPr>
            </a:lvl6pPr>
            <a:lvl7pPr marL="2815186" indent="-216553" eaLnBrk="0" fontAlgn="base" hangingPunct="0">
              <a:spcBef>
                <a:spcPct val="0"/>
              </a:spcBef>
              <a:spcAft>
                <a:spcPct val="0"/>
              </a:spcAft>
              <a:defRPr sz="2300">
                <a:solidFill>
                  <a:schemeClr val="tx1"/>
                </a:solidFill>
                <a:latin typeface="Garamond" charset="0"/>
                <a:ea typeface="MS PGothic" charset="0"/>
                <a:cs typeface="MS PGothic" charset="0"/>
              </a:defRPr>
            </a:lvl7pPr>
            <a:lvl8pPr marL="3248292" indent="-216553" eaLnBrk="0" fontAlgn="base" hangingPunct="0">
              <a:spcBef>
                <a:spcPct val="0"/>
              </a:spcBef>
              <a:spcAft>
                <a:spcPct val="0"/>
              </a:spcAft>
              <a:defRPr sz="2300">
                <a:solidFill>
                  <a:schemeClr val="tx1"/>
                </a:solidFill>
                <a:latin typeface="Garamond" charset="0"/>
                <a:ea typeface="MS PGothic" charset="0"/>
                <a:cs typeface="MS PGothic" charset="0"/>
              </a:defRPr>
            </a:lvl8pPr>
            <a:lvl9pPr marL="3681397" indent="-216553" eaLnBrk="0" fontAlgn="base" hangingPunct="0">
              <a:spcBef>
                <a:spcPct val="0"/>
              </a:spcBef>
              <a:spcAft>
                <a:spcPct val="0"/>
              </a:spcAft>
              <a:defRPr sz="2300">
                <a:solidFill>
                  <a:schemeClr val="tx1"/>
                </a:solidFill>
                <a:latin typeface="Garamond" charset="0"/>
                <a:ea typeface="MS PGothic" charset="0"/>
                <a:cs typeface="MS PGothic" charset="0"/>
              </a:defRPr>
            </a:lvl9pPr>
          </a:lstStyle>
          <a:p>
            <a:fld id="{17637148-C3AA-4349-A915-932BB66DC45D}" type="slidenum">
              <a:rPr lang="en-US" sz="1100"/>
              <a:pPr/>
              <a:t>8</a:t>
            </a:fld>
            <a:endParaRPr lang="en-US"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procedure of the strange situation the child is observed playing for 20 minutes while caregivers and strangers enter and leave the room, recreating the flow of the familiar and unfamiliar presence in most children's lives. The situation varies in stressfulness and the child's responses are observed. The child experiences the following situations:</a:t>
            </a:r>
          </a:p>
          <a:p>
            <a:r>
              <a:rPr lang="en-US" dirty="0"/>
              <a:t>Parent and infant are introduced to the experimental room.</a:t>
            </a:r>
          </a:p>
          <a:p>
            <a:r>
              <a:rPr lang="en-US" dirty="0"/>
              <a:t>Parent and infant are alone. Parent does not participate while infant explores.</a:t>
            </a:r>
          </a:p>
          <a:p>
            <a:r>
              <a:rPr lang="en-US" dirty="0"/>
              <a:t>Stranger enters, converses with parent, then approaches infant. Parent leaves conspicuously.</a:t>
            </a:r>
          </a:p>
          <a:p>
            <a:r>
              <a:rPr lang="en-US" dirty="0"/>
              <a:t>First separation episode: Stranger's behavior is geared to that of infant.</a:t>
            </a:r>
          </a:p>
          <a:p>
            <a:r>
              <a:rPr lang="en-US" dirty="0"/>
              <a:t>First reunion episode: Parent greets and comforts infant, then leaves again.</a:t>
            </a:r>
          </a:p>
          <a:p>
            <a:r>
              <a:rPr lang="en-US" dirty="0"/>
              <a:t>Second separation episode: Infant is alone.</a:t>
            </a:r>
          </a:p>
          <a:p>
            <a:r>
              <a:rPr lang="en-US" dirty="0"/>
              <a:t>Continuation of second separation episode: Stranger enters and gears behavior to that of infant.</a:t>
            </a:r>
          </a:p>
          <a:p>
            <a:r>
              <a:rPr lang="en-US" dirty="0"/>
              <a:t>Second reunion episode: Parent enters, greets infant, and picks up infant; stranger leaves conspicuously.</a:t>
            </a:r>
          </a:p>
          <a:p>
            <a:r>
              <a:rPr lang="en-US" dirty="0"/>
              <a:t>Four aspects of the child's behavior are observed:</a:t>
            </a:r>
          </a:p>
          <a:p>
            <a:r>
              <a:rPr lang="en-US" dirty="0"/>
              <a:t>The amount of exploration (e.g. playing with new toys) the child engages in throughout.</a:t>
            </a:r>
          </a:p>
          <a:p>
            <a:r>
              <a:rPr lang="en-US" dirty="0"/>
              <a:t>The child's reactions to the departure of its caregiver.</a:t>
            </a:r>
          </a:p>
          <a:p>
            <a:r>
              <a:rPr lang="en-US" dirty="0"/>
              <a:t>The stranger anxiety (when the baby is alone with the stranger).</a:t>
            </a:r>
          </a:p>
          <a:p>
            <a:r>
              <a:rPr lang="en-US" dirty="0"/>
              <a:t>The child's reunion behavior with its caregiver.</a:t>
            </a:r>
          </a:p>
          <a:p>
            <a:r>
              <a:rPr lang="en-US" dirty="0"/>
              <a:t>On the basis of their behaviors, the children were categorized into three groups, with a fourth added later. Each of these groups reflects a different kind of attachment relationship with the caregiver.</a:t>
            </a:r>
          </a:p>
        </p:txBody>
      </p:sp>
      <p:sp>
        <p:nvSpPr>
          <p:cNvPr id="4" name="Slide Number Placeholder 3"/>
          <p:cNvSpPr>
            <a:spLocks noGrp="1"/>
          </p:cNvSpPr>
          <p:nvPr>
            <p:ph type="sldNum" sz="quarter" idx="10"/>
          </p:nvPr>
        </p:nvSpPr>
        <p:spPr/>
        <p:txBody>
          <a:bodyPr/>
          <a:lstStyle/>
          <a:p>
            <a:fld id="{861A5B9E-CA7A-8744-AD37-2698756AB1F4}" type="slidenum">
              <a:rPr lang="en-US" smtClean="0"/>
              <a:t>9</a:t>
            </a:fld>
            <a:endParaRPr lang="en-US"/>
          </a:p>
        </p:txBody>
      </p:sp>
    </p:spTree>
    <p:extLst>
      <p:ext uri="{BB962C8B-B14F-4D97-AF65-F5344CB8AC3E}">
        <p14:creationId xmlns:p14="http://schemas.microsoft.com/office/powerpoint/2010/main" val="2599368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fontScale="85000" lnSpcReduction="10000"/>
          </a:bodyPr>
          <a:lstStyle/>
          <a:p>
            <a:pPr>
              <a:defRPr/>
            </a:pPr>
            <a:r>
              <a:rPr lang="en-US" dirty="0">
                <a:latin typeface="Calibri" charset="0"/>
                <a:ea typeface="MS PGothic" charset="0"/>
              </a:rPr>
              <a:t>Case studies- qualitative research design that uses descriptive records of one or more individual experiences or behavior. </a:t>
            </a:r>
          </a:p>
          <a:p>
            <a:pPr>
              <a:defRPr/>
            </a:pPr>
            <a:endParaRPr lang="en-US" dirty="0">
              <a:latin typeface="Calibri" charset="0"/>
              <a:ea typeface="MS PGothic" charset="0"/>
            </a:endParaRPr>
          </a:p>
          <a:p>
            <a:pPr marL="171450" indent="-171450">
              <a:buFont typeface="Arial" panose="020B0604020202020204" pitchFamily="34" charset="0"/>
              <a:buChar char="•"/>
              <a:defRPr/>
            </a:pPr>
            <a:r>
              <a:rPr lang="en-US" dirty="0">
                <a:latin typeface="Calibri" charset="0"/>
                <a:ea typeface="MS PGothic" charset="0"/>
              </a:rPr>
              <a:t>The assumption here is that by carefully studying individuals who are socially marginal or who are experiencing a difficulty time, we can learn something about human nature in general. </a:t>
            </a:r>
          </a:p>
          <a:p>
            <a:pPr marL="171450" indent="-171450">
              <a:buFont typeface="Arial" panose="020B0604020202020204" pitchFamily="34" charset="0"/>
              <a:buChar char="•"/>
              <a:defRPr/>
            </a:pPr>
            <a:r>
              <a:rPr lang="en-US" dirty="0"/>
              <a:t>Usually used for clinical cases</a:t>
            </a:r>
            <a:endParaRPr lang="en-US" b="1" dirty="0">
              <a:latin typeface="Calibri" charset="0"/>
              <a:ea typeface="MS PGothic" charset="0"/>
            </a:endParaRPr>
          </a:p>
          <a:p>
            <a:pPr marL="171450" indent="-171450">
              <a:buFont typeface="Arial" panose="020B0604020202020204" pitchFamily="34" charset="0"/>
              <a:buChar char="•"/>
              <a:defRPr/>
            </a:pPr>
            <a:endParaRPr lang="en-US" dirty="0">
              <a:latin typeface="Calibri" charset="0"/>
              <a:ea typeface="MS PGothic" charset="0"/>
            </a:endParaRPr>
          </a:p>
          <a:p>
            <a:pPr>
              <a:defRPr/>
            </a:pPr>
            <a:r>
              <a:rPr lang="en-US" dirty="0">
                <a:latin typeface="Calibri" charset="0"/>
                <a:ea typeface="MS PGothic" charset="0"/>
              </a:rPr>
              <a:t>Freud was a master of the case study—he did case studies of some of his most interesting patients and used these to develop his important theories of personality. </a:t>
            </a:r>
          </a:p>
          <a:p>
            <a:pPr>
              <a:defRPr/>
            </a:pPr>
            <a:endParaRPr lang="en-US" dirty="0">
              <a:latin typeface="Calibri" charset="0"/>
              <a:ea typeface="MS PGothic" charset="0"/>
            </a:endParaRPr>
          </a:p>
          <a:p>
            <a:pPr marL="171450" indent="-171450">
              <a:buFont typeface="Arial" panose="020B0604020202020204" pitchFamily="34" charset="0"/>
              <a:buChar char="•"/>
              <a:defRPr/>
            </a:pPr>
            <a:r>
              <a:rPr lang="en-US" b="1" dirty="0">
                <a:latin typeface="Calibri" charset="0"/>
                <a:ea typeface="MS PGothic" charset="0"/>
              </a:rPr>
              <a:t>The Case History </a:t>
            </a:r>
            <a:r>
              <a:rPr lang="en-US" dirty="0">
                <a:latin typeface="Calibri" charset="0"/>
                <a:ea typeface="MS PGothic" charset="0"/>
              </a:rPr>
              <a:t>– when no treatment or intervention is involved</a:t>
            </a:r>
          </a:p>
          <a:p>
            <a:pPr marL="611127" indent="-611127">
              <a:defRPr/>
            </a:pPr>
            <a:endParaRPr lang="en-US" dirty="0"/>
          </a:p>
          <a:p>
            <a:pPr marL="171450" indent="-171450" fontAlgn="auto">
              <a:buFont typeface="Arial" panose="020B0604020202020204" pitchFamily="34" charset="0"/>
              <a:buChar char="•"/>
              <a:defRPr/>
            </a:pPr>
            <a:r>
              <a:rPr lang="en-US" b="1" dirty="0">
                <a:solidFill>
                  <a:srgbClr val="526DB0"/>
                </a:solidFill>
                <a:ea typeface="+mn-ea"/>
                <a:cs typeface="+mn-cs"/>
              </a:rPr>
              <a:t>Psychobiography </a:t>
            </a:r>
            <a:r>
              <a:rPr lang="en-US" b="0" dirty="0">
                <a:solidFill>
                  <a:srgbClr val="526DB0"/>
                </a:solidFill>
                <a:ea typeface="+mn-ea"/>
                <a:cs typeface="+mn-cs"/>
              </a:rPr>
              <a:t>= applies psychological theory to explain the life of an individual</a:t>
            </a:r>
          </a:p>
          <a:p>
            <a:pPr>
              <a:defRPr/>
            </a:pPr>
            <a:endParaRPr lang="en-US" dirty="0">
              <a:latin typeface="Calibri" charset="0"/>
              <a:ea typeface="MS PGothic"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Sometimes case studies involve normal individuals (Piaget</a:t>
            </a:r>
            <a:r>
              <a:rPr lang="ja-JP" altLang="en-US" dirty="0">
                <a:latin typeface="Calibri" charset="0"/>
                <a:ea typeface="MS PGothic" charset="0"/>
              </a:rPr>
              <a:t>’</a:t>
            </a:r>
            <a:r>
              <a:rPr lang="en-US" altLang="ja-JP" dirty="0">
                <a:latin typeface="Calibri" charset="0"/>
                <a:ea typeface="MS PGothic" charset="0"/>
              </a:rPr>
              <a:t>s study of his own children</a:t>
            </a:r>
            <a:r>
              <a:rPr lang="ja-JP" altLang="en-US" dirty="0">
                <a:latin typeface="Calibri" charset="0"/>
                <a:ea typeface="MS PGothic" charset="0"/>
              </a:rPr>
              <a:t>’</a:t>
            </a:r>
            <a:r>
              <a:rPr lang="en-US" altLang="ja-JP" dirty="0">
                <a:latin typeface="Calibri" charset="0"/>
                <a:ea typeface="MS PGothic" charset="0"/>
              </a:rPr>
              <a:t>s cognitive development), but more frequently, case studies are conducted on individuals who have unusual or abnormal experiences or characteristics or who are going through stressful situations. </a:t>
            </a:r>
          </a:p>
          <a:p>
            <a:pPr marL="611127" indent="-611127">
              <a:defRPr/>
            </a:pPr>
            <a:endParaRPr lang="en-US" b="0" dirty="0">
              <a:latin typeface="Calibri" charset="0"/>
              <a:ea typeface="MS PGothic" charset="0"/>
            </a:endParaRPr>
          </a:p>
          <a:p>
            <a:pPr>
              <a:defRPr/>
            </a:pPr>
            <a:endParaRPr lang="en-US" b="1" dirty="0">
              <a:latin typeface="Calibri" charset="0"/>
              <a:ea typeface="MS PGothic" charset="0"/>
            </a:endParaRPr>
          </a:p>
          <a:p>
            <a:pPr>
              <a:defRPr/>
            </a:pPr>
            <a:r>
              <a:rPr lang="en-US" b="1" dirty="0">
                <a:latin typeface="Calibri" charset="0"/>
                <a:ea typeface="MS PGothic" charset="0"/>
              </a:rPr>
              <a:t>STRENGTHS AND WEAKNESSES</a:t>
            </a:r>
          </a:p>
          <a:p>
            <a:pPr>
              <a:defRPr/>
            </a:pPr>
            <a:r>
              <a:rPr lang="en-US" dirty="0">
                <a:latin typeface="Calibri" charset="0"/>
                <a:ea typeface="MS PGothic" charset="0"/>
              </a:rPr>
              <a:t>One problem with case studies is that they are based on the experiences of only a very limited number of normally quite unusual individuals. Although these may be extremely interesting, they cannot usually tell us much about whether the same things would happen to other individuals in similar situations or exactly why these specific reactions to these events occurred. </a:t>
            </a:r>
          </a:p>
          <a:p>
            <a:pPr>
              <a:defRPr/>
            </a:pPr>
            <a:endParaRPr lang="en-US" dirty="0">
              <a:latin typeface="Calibri" charset="0"/>
              <a:ea typeface="MS PGothic" charset="0"/>
            </a:endParaRPr>
          </a:p>
          <a:p>
            <a:pPr>
              <a:defRPr/>
            </a:pPr>
            <a:r>
              <a:rPr lang="en-US" dirty="0">
                <a:latin typeface="Calibri" charset="0"/>
                <a:ea typeface="MS PGothic" charset="0"/>
              </a:rPr>
              <a:t>Also, because there is no comparison group that DIDN</a:t>
            </a:r>
            <a:r>
              <a:rPr lang="ja-JP" altLang="en-US" dirty="0">
                <a:latin typeface="Calibri" charset="0"/>
                <a:ea typeface="MS PGothic" charset="0"/>
              </a:rPr>
              <a:t>’</a:t>
            </a:r>
            <a:r>
              <a:rPr lang="en-US" altLang="ja-JP" dirty="0">
                <a:latin typeface="Calibri" charset="0"/>
                <a:ea typeface="MS PGothic" charset="0"/>
              </a:rPr>
              <a:t>T experience the stressful situation, we cannot know what these </a:t>
            </a:r>
            <a:r>
              <a:rPr lang="en-US" altLang="ja-JP" dirty="0" err="1">
                <a:latin typeface="Calibri" charset="0"/>
                <a:ea typeface="MS PGothic" charset="0"/>
              </a:rPr>
              <a:t>inidividuals</a:t>
            </a:r>
            <a:r>
              <a:rPr lang="en-US" altLang="ja-JP" dirty="0">
                <a:latin typeface="Calibri" charset="0"/>
                <a:ea typeface="MS PGothic" charset="0"/>
              </a:rPr>
              <a:t> would be like if they </a:t>
            </a:r>
            <a:r>
              <a:rPr lang="en-US" altLang="ja-JP" dirty="0" err="1">
                <a:latin typeface="Calibri" charset="0"/>
                <a:ea typeface="MS PGothic" charset="0"/>
              </a:rPr>
              <a:t>hadn</a:t>
            </a:r>
            <a:r>
              <a:rPr lang="ja-JP" altLang="en-US" dirty="0">
                <a:latin typeface="Calibri" charset="0"/>
                <a:ea typeface="MS PGothic" charset="0"/>
              </a:rPr>
              <a:t>’</a:t>
            </a:r>
            <a:r>
              <a:rPr lang="en-US" altLang="ja-JP" dirty="0">
                <a:latin typeface="Calibri" charset="0"/>
                <a:ea typeface="MS PGothic" charset="0"/>
              </a:rPr>
              <a:t>t had the experience. As a result, case studies provide only weak support for the drawing of scientific conclusions. </a:t>
            </a:r>
          </a:p>
        </p:txBody>
      </p:sp>
      <p:sp>
        <p:nvSpPr>
          <p:cNvPr id="348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300">
                <a:solidFill>
                  <a:schemeClr val="tx1"/>
                </a:solidFill>
                <a:latin typeface="Garamond" charset="0"/>
                <a:ea typeface="MS PGothic" charset="0"/>
                <a:cs typeface="MS PGothic" charset="0"/>
              </a:defRPr>
            </a:lvl1pPr>
            <a:lvl2pPr marL="703797" indent="-270691">
              <a:defRPr sz="2300">
                <a:solidFill>
                  <a:schemeClr val="tx1"/>
                </a:solidFill>
                <a:latin typeface="Garamond" charset="0"/>
                <a:ea typeface="MS PGothic" charset="0"/>
                <a:cs typeface="MS PGothic" charset="0"/>
              </a:defRPr>
            </a:lvl2pPr>
            <a:lvl3pPr marL="1082764" indent="-216553">
              <a:defRPr sz="2300">
                <a:solidFill>
                  <a:schemeClr val="tx1"/>
                </a:solidFill>
                <a:latin typeface="Garamond" charset="0"/>
                <a:ea typeface="MS PGothic" charset="0"/>
                <a:cs typeface="MS PGothic" charset="0"/>
              </a:defRPr>
            </a:lvl3pPr>
            <a:lvl4pPr marL="1515869" indent="-216553">
              <a:defRPr sz="2300">
                <a:solidFill>
                  <a:schemeClr val="tx1"/>
                </a:solidFill>
                <a:latin typeface="Garamond" charset="0"/>
                <a:ea typeface="MS PGothic" charset="0"/>
                <a:cs typeface="MS PGothic" charset="0"/>
              </a:defRPr>
            </a:lvl4pPr>
            <a:lvl5pPr marL="1948975" indent="-216553">
              <a:defRPr sz="2300">
                <a:solidFill>
                  <a:schemeClr val="tx1"/>
                </a:solidFill>
                <a:latin typeface="Garamond" charset="0"/>
                <a:ea typeface="MS PGothic" charset="0"/>
                <a:cs typeface="MS PGothic" charset="0"/>
              </a:defRPr>
            </a:lvl5pPr>
            <a:lvl6pPr marL="2382081" indent="-216553" eaLnBrk="0" fontAlgn="base" hangingPunct="0">
              <a:spcBef>
                <a:spcPct val="0"/>
              </a:spcBef>
              <a:spcAft>
                <a:spcPct val="0"/>
              </a:spcAft>
              <a:defRPr sz="2300">
                <a:solidFill>
                  <a:schemeClr val="tx1"/>
                </a:solidFill>
                <a:latin typeface="Garamond" charset="0"/>
                <a:ea typeface="MS PGothic" charset="0"/>
                <a:cs typeface="MS PGothic" charset="0"/>
              </a:defRPr>
            </a:lvl6pPr>
            <a:lvl7pPr marL="2815186" indent="-216553" eaLnBrk="0" fontAlgn="base" hangingPunct="0">
              <a:spcBef>
                <a:spcPct val="0"/>
              </a:spcBef>
              <a:spcAft>
                <a:spcPct val="0"/>
              </a:spcAft>
              <a:defRPr sz="2300">
                <a:solidFill>
                  <a:schemeClr val="tx1"/>
                </a:solidFill>
                <a:latin typeface="Garamond" charset="0"/>
                <a:ea typeface="MS PGothic" charset="0"/>
                <a:cs typeface="MS PGothic" charset="0"/>
              </a:defRPr>
            </a:lvl7pPr>
            <a:lvl8pPr marL="3248292" indent="-216553" eaLnBrk="0" fontAlgn="base" hangingPunct="0">
              <a:spcBef>
                <a:spcPct val="0"/>
              </a:spcBef>
              <a:spcAft>
                <a:spcPct val="0"/>
              </a:spcAft>
              <a:defRPr sz="2300">
                <a:solidFill>
                  <a:schemeClr val="tx1"/>
                </a:solidFill>
                <a:latin typeface="Garamond" charset="0"/>
                <a:ea typeface="MS PGothic" charset="0"/>
                <a:cs typeface="MS PGothic" charset="0"/>
              </a:defRPr>
            </a:lvl8pPr>
            <a:lvl9pPr marL="3681397" indent="-216553" eaLnBrk="0" fontAlgn="base" hangingPunct="0">
              <a:spcBef>
                <a:spcPct val="0"/>
              </a:spcBef>
              <a:spcAft>
                <a:spcPct val="0"/>
              </a:spcAft>
              <a:defRPr sz="2300">
                <a:solidFill>
                  <a:schemeClr val="tx1"/>
                </a:solidFill>
                <a:latin typeface="Garamond" charset="0"/>
                <a:ea typeface="MS PGothic" charset="0"/>
                <a:cs typeface="MS PGothic" charset="0"/>
              </a:defRPr>
            </a:lvl9pPr>
          </a:lstStyle>
          <a:p>
            <a:fld id="{C631BF4D-CE4A-9441-81F1-99E37A8B9871}" type="slidenum">
              <a:rPr lang="en-US" sz="1100"/>
              <a:pPr/>
              <a:t>10</a:t>
            </a:fld>
            <a:endParaRPr lang="en-US"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sz="1000" b="1" dirty="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ea typeface="MS PGothic" panose="020B0600070205080204" pitchFamily="34" charset="-128"/>
              </a:defRPr>
            </a:lvl1pPr>
            <a:lvl2pPr marL="742950" indent="-285750">
              <a:defRPr>
                <a:solidFill>
                  <a:schemeClr val="tx1"/>
                </a:solidFill>
                <a:latin typeface="Garamond" panose="02020404030301010803" pitchFamily="18" charset="0"/>
                <a:ea typeface="MS PGothic" panose="020B0600070205080204" pitchFamily="34" charset="-128"/>
              </a:defRPr>
            </a:lvl2pPr>
            <a:lvl3pPr marL="1143000" indent="-228600">
              <a:defRPr>
                <a:solidFill>
                  <a:schemeClr val="tx1"/>
                </a:solidFill>
                <a:latin typeface="Garamond" panose="02020404030301010803" pitchFamily="18" charset="0"/>
                <a:ea typeface="MS PGothic" panose="020B0600070205080204" pitchFamily="34" charset="-128"/>
              </a:defRPr>
            </a:lvl3pPr>
            <a:lvl4pPr marL="1600200" indent="-228600">
              <a:defRPr>
                <a:solidFill>
                  <a:schemeClr val="tx1"/>
                </a:solidFill>
                <a:latin typeface="Garamond" panose="02020404030301010803" pitchFamily="18" charset="0"/>
                <a:ea typeface="MS PGothic" panose="020B0600070205080204" pitchFamily="34" charset="-128"/>
              </a:defRPr>
            </a:lvl4pPr>
            <a:lvl5pPr marL="2057400" indent="-228600">
              <a:defRPr>
                <a:solidFill>
                  <a:schemeClr val="tx1"/>
                </a:solidFill>
                <a:latin typeface="Garamond" panose="02020404030301010803" pitchFamily="18"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MS PGothic" panose="020B0600070205080204" pitchFamily="34" charset="-128"/>
              </a:defRPr>
            </a:lvl9pPr>
          </a:lstStyle>
          <a:p>
            <a:fld id="{CF47C9C4-680C-45CF-9E4A-B84890E88A46}" type="slidenum">
              <a:rPr lang="en-US" altLang="en-US"/>
              <a:pPr/>
              <a:t>11</a:t>
            </a:fld>
            <a:endParaRPr lang="en-US" altLang="en-US"/>
          </a:p>
        </p:txBody>
      </p:sp>
    </p:spTree>
    <p:extLst>
      <p:ext uri="{BB962C8B-B14F-4D97-AF65-F5344CB8AC3E}">
        <p14:creationId xmlns:p14="http://schemas.microsoft.com/office/powerpoint/2010/main" val="717326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A lot of research focuses on studying behaviors that already occurred (and have been written about), or that occur in movies or books.  In these cases, the measurement process is called </a:t>
            </a:r>
            <a:r>
              <a:rPr lang="en-US" b="1" dirty="0">
                <a:latin typeface="Calibri" charset="0"/>
                <a:ea typeface="MS PGothic" charset="0"/>
              </a:rPr>
              <a:t>content analysis</a:t>
            </a:r>
            <a:r>
              <a:rPr lang="en-US" dirty="0">
                <a:latin typeface="Calibri" charset="0"/>
                <a:ea typeface="MS PGothic" charset="0"/>
              </a:rPr>
              <a:t>.  </a:t>
            </a:r>
          </a:p>
          <a:p>
            <a:endParaRPr lang="en-US" dirty="0">
              <a:latin typeface="Calibri" charset="0"/>
              <a:ea typeface="MS PGothic" charset="0"/>
            </a:endParaRPr>
          </a:p>
          <a:p>
            <a:pPr marL="0" lvl="1"/>
            <a:r>
              <a:rPr lang="en-US" i="1" dirty="0">
                <a:latin typeface="Calibri" charset="0"/>
                <a:ea typeface="MS PGothic" charset="0"/>
              </a:rPr>
              <a:t>Historical longevity studies utilize public birth/death records</a:t>
            </a:r>
          </a:p>
          <a:p>
            <a:endParaRPr lang="en-US" dirty="0">
              <a:latin typeface="Calibri" charset="0"/>
              <a:ea typeface="MS PGothic" charset="0"/>
            </a:endParaRP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300">
                <a:solidFill>
                  <a:schemeClr val="tx1"/>
                </a:solidFill>
                <a:latin typeface="Garamond" charset="0"/>
                <a:ea typeface="MS PGothic" charset="0"/>
                <a:cs typeface="MS PGothic" charset="0"/>
              </a:defRPr>
            </a:lvl1pPr>
            <a:lvl2pPr marL="703797" indent="-270691">
              <a:defRPr sz="2300">
                <a:solidFill>
                  <a:schemeClr val="tx1"/>
                </a:solidFill>
                <a:latin typeface="Garamond" charset="0"/>
                <a:ea typeface="MS PGothic" charset="0"/>
                <a:cs typeface="MS PGothic" charset="0"/>
              </a:defRPr>
            </a:lvl2pPr>
            <a:lvl3pPr marL="1082764" indent="-216553">
              <a:defRPr sz="2300">
                <a:solidFill>
                  <a:schemeClr val="tx1"/>
                </a:solidFill>
                <a:latin typeface="Garamond" charset="0"/>
                <a:ea typeface="MS PGothic" charset="0"/>
                <a:cs typeface="MS PGothic" charset="0"/>
              </a:defRPr>
            </a:lvl3pPr>
            <a:lvl4pPr marL="1515869" indent="-216553">
              <a:defRPr sz="2300">
                <a:solidFill>
                  <a:schemeClr val="tx1"/>
                </a:solidFill>
                <a:latin typeface="Garamond" charset="0"/>
                <a:ea typeface="MS PGothic" charset="0"/>
                <a:cs typeface="MS PGothic" charset="0"/>
              </a:defRPr>
            </a:lvl4pPr>
            <a:lvl5pPr marL="1948975" indent="-216553">
              <a:defRPr sz="2300">
                <a:solidFill>
                  <a:schemeClr val="tx1"/>
                </a:solidFill>
                <a:latin typeface="Garamond" charset="0"/>
                <a:ea typeface="MS PGothic" charset="0"/>
                <a:cs typeface="MS PGothic" charset="0"/>
              </a:defRPr>
            </a:lvl5pPr>
            <a:lvl6pPr marL="2382081" indent="-216553" eaLnBrk="0" fontAlgn="base" hangingPunct="0">
              <a:spcBef>
                <a:spcPct val="0"/>
              </a:spcBef>
              <a:spcAft>
                <a:spcPct val="0"/>
              </a:spcAft>
              <a:defRPr sz="2300">
                <a:solidFill>
                  <a:schemeClr val="tx1"/>
                </a:solidFill>
                <a:latin typeface="Garamond" charset="0"/>
                <a:ea typeface="MS PGothic" charset="0"/>
                <a:cs typeface="MS PGothic" charset="0"/>
              </a:defRPr>
            </a:lvl6pPr>
            <a:lvl7pPr marL="2815186" indent="-216553" eaLnBrk="0" fontAlgn="base" hangingPunct="0">
              <a:spcBef>
                <a:spcPct val="0"/>
              </a:spcBef>
              <a:spcAft>
                <a:spcPct val="0"/>
              </a:spcAft>
              <a:defRPr sz="2300">
                <a:solidFill>
                  <a:schemeClr val="tx1"/>
                </a:solidFill>
                <a:latin typeface="Garamond" charset="0"/>
                <a:ea typeface="MS PGothic" charset="0"/>
                <a:cs typeface="MS PGothic" charset="0"/>
              </a:defRPr>
            </a:lvl7pPr>
            <a:lvl8pPr marL="3248292" indent="-216553" eaLnBrk="0" fontAlgn="base" hangingPunct="0">
              <a:spcBef>
                <a:spcPct val="0"/>
              </a:spcBef>
              <a:spcAft>
                <a:spcPct val="0"/>
              </a:spcAft>
              <a:defRPr sz="2300">
                <a:solidFill>
                  <a:schemeClr val="tx1"/>
                </a:solidFill>
                <a:latin typeface="Garamond" charset="0"/>
                <a:ea typeface="MS PGothic" charset="0"/>
                <a:cs typeface="MS PGothic" charset="0"/>
              </a:defRPr>
            </a:lvl8pPr>
            <a:lvl9pPr marL="3681397" indent="-216553" eaLnBrk="0" fontAlgn="base" hangingPunct="0">
              <a:spcBef>
                <a:spcPct val="0"/>
              </a:spcBef>
              <a:spcAft>
                <a:spcPct val="0"/>
              </a:spcAft>
              <a:defRPr sz="2300">
                <a:solidFill>
                  <a:schemeClr val="tx1"/>
                </a:solidFill>
                <a:latin typeface="Garamond" charset="0"/>
                <a:ea typeface="MS PGothic" charset="0"/>
                <a:cs typeface="MS PGothic" charset="0"/>
              </a:defRPr>
            </a:lvl9pPr>
          </a:lstStyle>
          <a:p>
            <a:fld id="{F71CEDC0-7DCA-0249-947B-74FA165BC4FE}" type="slidenum">
              <a:rPr lang="en-US" sz="1100"/>
              <a:pPr/>
              <a:t>12</a:t>
            </a:fld>
            <a:endParaRPr lang="en-US"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B01EAD0-8488-4349-B257-2E65008B6ABD}"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252477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1EAD0-8488-4349-B257-2E65008B6ABD}"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36594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1EAD0-8488-4349-B257-2E65008B6ABD}"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08197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1EAD0-8488-4349-B257-2E65008B6ABD}"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145444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1EAD0-8488-4349-B257-2E65008B6ABD}"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051155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01EAD0-8488-4349-B257-2E65008B6ABD}"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27687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01EAD0-8488-4349-B257-2E65008B6ABD}" type="datetimeFigureOut">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13008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01EAD0-8488-4349-B257-2E65008B6ABD}"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613591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01EAD0-8488-4349-B257-2E65008B6ABD}"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553639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01EAD0-8488-4349-B257-2E65008B6ABD}"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219479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01EAD0-8488-4349-B257-2E65008B6ABD}"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3108C-F13E-0E40-9BD3-7B7B373B170C}" type="slidenum">
              <a:rPr lang="en-US" smtClean="0"/>
              <a:t>‹#›</a:t>
            </a:fld>
            <a:endParaRPr lang="en-US"/>
          </a:p>
        </p:txBody>
      </p:sp>
    </p:spTree>
    <p:extLst>
      <p:ext uri="{BB962C8B-B14F-4D97-AF65-F5344CB8AC3E}">
        <p14:creationId xmlns:p14="http://schemas.microsoft.com/office/powerpoint/2010/main" val="325479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1EAD0-8488-4349-B257-2E65008B6ABD}" type="datetimeFigureOut">
              <a:rPr lang="en-US" smtClean="0"/>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3108C-F13E-0E40-9BD3-7B7B373B170C}" type="slidenum">
              <a:rPr lang="en-US" smtClean="0"/>
              <a:t>‹#›</a:t>
            </a:fld>
            <a:endParaRPr lang="en-US"/>
          </a:p>
        </p:txBody>
      </p:sp>
    </p:spTree>
    <p:extLst>
      <p:ext uri="{BB962C8B-B14F-4D97-AF65-F5344CB8AC3E}">
        <p14:creationId xmlns:p14="http://schemas.microsoft.com/office/powerpoint/2010/main" val="3320053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tXqAyMhgc7I"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3"/>
          <p:cNvSpPr>
            <a:spLocks noGrp="1"/>
          </p:cNvSpPr>
          <p:nvPr>
            <p:ph type="ctrTitle"/>
          </p:nvPr>
        </p:nvSpPr>
        <p:spPr>
          <a:xfrm>
            <a:off x="366004" y="626390"/>
            <a:ext cx="6305044" cy="1867431"/>
          </a:xfrm>
        </p:spPr>
        <p:txBody>
          <a:bodyPr>
            <a:normAutofit fontScale="90000"/>
          </a:bodyPr>
          <a:lstStyle/>
          <a:p>
            <a:pPr algn="l" fontAlgn="auto">
              <a:spcAft>
                <a:spcPts val="0"/>
              </a:spcAft>
              <a:defRPr/>
            </a:pPr>
            <a:r>
              <a:rPr lang="en-US" sz="7100" dirty="0">
                <a:latin typeface="Avenir Black"/>
                <a:ea typeface="+mj-ea"/>
                <a:cs typeface="Avenir Black"/>
              </a:rPr>
              <a:t>Observational Research</a:t>
            </a:r>
          </a:p>
        </p:txBody>
      </p:sp>
      <p:pic>
        <p:nvPicPr>
          <p:cNvPr id="3075" name="Picture 4" descr="coz23425_co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067" y="1910660"/>
            <a:ext cx="4005848" cy="3534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366004" y="2967335"/>
            <a:ext cx="4104396" cy="1569660"/>
          </a:xfrm>
          <a:prstGeom prst="rect">
            <a:avLst/>
          </a:prstGeom>
        </p:spPr>
        <p:txBody>
          <a:bodyPr wrap="square">
            <a:spAutoFit/>
          </a:bodyPr>
          <a:lstStyle/>
          <a:p>
            <a:pPr>
              <a:defRPr/>
            </a:pPr>
            <a:r>
              <a:rPr lang="en-US" sz="2400" dirty="0">
                <a:solidFill>
                  <a:schemeClr val="bg1">
                    <a:lumMod val="65000"/>
                  </a:schemeClr>
                </a:solidFill>
                <a:latin typeface="Avenir Book"/>
                <a:ea typeface="MS PGothic" charset="0"/>
                <a:cs typeface="Avenir Book"/>
              </a:rPr>
              <a:t>Non-experimental methods that involve observing and systematically record the behavior of individuals </a:t>
            </a:r>
          </a:p>
        </p:txBody>
      </p:sp>
    </p:spTree>
    <p:extLst>
      <p:ext uri="{BB962C8B-B14F-4D97-AF65-F5344CB8AC3E}">
        <p14:creationId xmlns:p14="http://schemas.microsoft.com/office/powerpoint/2010/main" val="326665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72067" y="134414"/>
            <a:ext cx="4961467" cy="1143000"/>
          </a:xfrm>
        </p:spPr>
        <p:txBody>
          <a:bodyPr>
            <a:normAutofit/>
          </a:bodyPr>
          <a:lstStyle/>
          <a:p>
            <a:pPr fontAlgn="auto">
              <a:spcAft>
                <a:spcPts val="0"/>
              </a:spcAft>
              <a:defRPr/>
            </a:pPr>
            <a:r>
              <a:rPr lang="en-US" dirty="0">
                <a:latin typeface="Avenir Black"/>
                <a:cs typeface="Avenir Black"/>
              </a:rPr>
              <a:t>Case Study Design</a:t>
            </a:r>
          </a:p>
        </p:txBody>
      </p:sp>
      <p:graphicFrame>
        <p:nvGraphicFramePr>
          <p:cNvPr id="9" name="Table 8"/>
          <p:cNvGraphicFramePr>
            <a:graphicFrameLocks noGrp="1"/>
          </p:cNvGraphicFramePr>
          <p:nvPr>
            <p:extLst>
              <p:ext uri="{D42A27DB-BD31-4B8C-83A1-F6EECF244321}">
                <p14:modId xmlns:p14="http://schemas.microsoft.com/office/powerpoint/2010/main" val="1391951925"/>
              </p:ext>
            </p:extLst>
          </p:nvPr>
        </p:nvGraphicFramePr>
        <p:xfrm>
          <a:off x="296332" y="4089404"/>
          <a:ext cx="8534400" cy="2074333"/>
        </p:xfrm>
        <a:graphic>
          <a:graphicData uri="http://schemas.openxmlformats.org/drawingml/2006/table">
            <a:tbl>
              <a:tblPr firstRow="1" bandRow="1">
                <a:tableStyleId>{5C22544A-7EE6-4342-B048-85BDC9FD1C3A}</a:tableStyleId>
              </a:tblPr>
              <a:tblGrid>
                <a:gridCol w="4631268">
                  <a:extLst>
                    <a:ext uri="{9D8B030D-6E8A-4147-A177-3AD203B41FA5}">
                      <a16:colId xmlns:a16="http://schemas.microsoft.com/office/drawing/2014/main" val="20000"/>
                    </a:ext>
                  </a:extLst>
                </a:gridCol>
                <a:gridCol w="3903132">
                  <a:extLst>
                    <a:ext uri="{9D8B030D-6E8A-4147-A177-3AD203B41FA5}">
                      <a16:colId xmlns:a16="http://schemas.microsoft.com/office/drawing/2014/main" val="20001"/>
                    </a:ext>
                  </a:extLst>
                </a:gridCol>
              </a:tblGrid>
              <a:tr h="409408">
                <a:tc>
                  <a:txBody>
                    <a:bodyPr/>
                    <a:lstStyle/>
                    <a:p>
                      <a:pPr algn="ctr"/>
                      <a:r>
                        <a:rPr lang="en-US" sz="2000" b="0" dirty="0">
                          <a:latin typeface="Avenir Black"/>
                          <a:cs typeface="Avenir Black"/>
                        </a:rPr>
                        <a:t>Strengths</a:t>
                      </a:r>
                    </a:p>
                  </a:txBody>
                  <a:tcPr marT="45723" marB="45723"/>
                </a:tc>
                <a:tc>
                  <a:txBody>
                    <a:bodyPr/>
                    <a:lstStyle/>
                    <a:p>
                      <a:pPr algn="ctr"/>
                      <a:r>
                        <a:rPr lang="en-US" sz="2000" b="0" dirty="0">
                          <a:latin typeface="Avenir Black"/>
                          <a:cs typeface="Avenir Black"/>
                        </a:rPr>
                        <a:t>Weaknesses</a:t>
                      </a:r>
                    </a:p>
                  </a:txBody>
                  <a:tcPr marT="45723" marB="45723"/>
                </a:tc>
                <a:extLst>
                  <a:ext uri="{0D108BD9-81ED-4DB2-BD59-A6C34878D82A}">
                    <a16:rowId xmlns:a16="http://schemas.microsoft.com/office/drawing/2014/main" val="10000"/>
                  </a:ext>
                </a:extLst>
              </a:tr>
              <a:tr h="1664925">
                <a:tc>
                  <a:txBody>
                    <a:bodyPr/>
                    <a:lstStyle/>
                    <a:p>
                      <a:pPr marL="182880" indent="-182880" eaLnBrk="1" fontAlgn="auto" hangingPunct="1">
                        <a:spcAft>
                          <a:spcPts val="0"/>
                        </a:spcAft>
                        <a:buFont typeface="Arial" panose="020B0604020202020204" pitchFamily="34" charset="0"/>
                        <a:buChar char="•"/>
                        <a:defRPr/>
                      </a:pPr>
                      <a:r>
                        <a:rPr lang="en-US" sz="1800" dirty="0">
                          <a:latin typeface="Avenir Book"/>
                          <a:ea typeface="+mn-ea"/>
                          <a:cs typeface="Avenir Book"/>
                        </a:rPr>
                        <a:t>Detailed description</a:t>
                      </a:r>
                    </a:p>
                    <a:p>
                      <a:pPr marL="182880" indent="-182880" eaLnBrk="1" fontAlgn="auto" hangingPunct="1">
                        <a:spcAft>
                          <a:spcPts val="0"/>
                        </a:spcAft>
                        <a:buFont typeface="Arial" panose="020B0604020202020204" pitchFamily="34" charset="0"/>
                        <a:buChar char="•"/>
                        <a:defRPr/>
                      </a:pPr>
                      <a:r>
                        <a:rPr lang="en-US" sz="1800" dirty="0">
                          <a:latin typeface="Avenir Book"/>
                          <a:ea typeface="+mn-ea"/>
                          <a:cs typeface="Avenir Book"/>
                        </a:rPr>
                        <a:t>Vivid, powerful, convincing</a:t>
                      </a:r>
                    </a:p>
                    <a:p>
                      <a:pPr marL="182880" indent="-182880" eaLnBrk="1" fontAlgn="auto" hangingPunct="1">
                        <a:spcAft>
                          <a:spcPts val="0"/>
                        </a:spcAft>
                        <a:buFont typeface="Arial" panose="020B0604020202020204" pitchFamily="34" charset="0"/>
                        <a:buChar char="•"/>
                        <a:defRPr/>
                      </a:pPr>
                      <a:r>
                        <a:rPr lang="en-US" sz="1800" dirty="0">
                          <a:latin typeface="Avenir Book"/>
                          <a:ea typeface="+mn-ea"/>
                          <a:cs typeface="Avenir Book"/>
                        </a:rPr>
                        <a:t>Compatible with clinical work</a:t>
                      </a:r>
                    </a:p>
                    <a:p>
                      <a:pPr marL="182880" indent="-182880" eaLnBrk="1" fontAlgn="auto" hangingPunct="1">
                        <a:spcAft>
                          <a:spcPts val="0"/>
                        </a:spcAft>
                        <a:buFont typeface="Arial" panose="020B0604020202020204" pitchFamily="34" charset="0"/>
                        <a:buChar char="•"/>
                        <a:defRPr/>
                      </a:pPr>
                      <a:r>
                        <a:rPr lang="en-US" sz="1800" dirty="0">
                          <a:latin typeface="Avenir Book"/>
                          <a:ea typeface="+mn-ea"/>
                          <a:cs typeface="Avenir Book"/>
                        </a:rPr>
                        <a:t>Can study rare and unusual events</a:t>
                      </a:r>
                    </a:p>
                    <a:p>
                      <a:pPr marL="182880" indent="-182880" eaLnBrk="1" fontAlgn="auto" hangingPunct="1">
                        <a:spcAft>
                          <a:spcPts val="0"/>
                        </a:spcAft>
                        <a:buFont typeface="Arial" panose="020B0604020202020204" pitchFamily="34" charset="0"/>
                        <a:buChar char="•"/>
                        <a:defRPr/>
                      </a:pPr>
                      <a:r>
                        <a:rPr lang="en-US" sz="1800" dirty="0">
                          <a:latin typeface="Avenir Book"/>
                          <a:ea typeface="+mn-ea"/>
                          <a:cs typeface="Avenir Book"/>
                        </a:rPr>
                        <a:t>Can identify exceptions to the rule</a:t>
                      </a:r>
                    </a:p>
                  </a:txBody>
                  <a:tcPr marT="45723" marB="45723"/>
                </a:tc>
                <a:tc>
                  <a:txBody>
                    <a:bodyPr/>
                    <a:lstStyle/>
                    <a:p>
                      <a:pPr marL="225425" indent="-225425" eaLnBrk="1" hangingPunct="1">
                        <a:buFont typeface="Arial"/>
                        <a:buChar char="•"/>
                      </a:pPr>
                      <a:r>
                        <a:rPr lang="en-US" sz="1800" dirty="0">
                          <a:latin typeface="Avenir Book"/>
                          <a:ea typeface="MS PGothic" charset="0"/>
                          <a:cs typeface="Avenir Book"/>
                        </a:rPr>
                        <a:t>Limited generalization</a:t>
                      </a:r>
                    </a:p>
                    <a:p>
                      <a:pPr marL="225425" indent="-225425" eaLnBrk="1" hangingPunct="1">
                        <a:buFont typeface="Arial"/>
                        <a:buChar char="•"/>
                      </a:pPr>
                      <a:r>
                        <a:rPr lang="en-US" sz="1800" dirty="0">
                          <a:latin typeface="Avenir Book"/>
                          <a:ea typeface="MS PGothic" charset="0"/>
                          <a:cs typeface="Avenir Book"/>
                        </a:rPr>
                        <a:t>Potential for selective bias</a:t>
                      </a:r>
                    </a:p>
                    <a:p>
                      <a:pPr marL="225425" indent="-225425" eaLnBrk="1" hangingPunct="1">
                        <a:buFont typeface="Arial"/>
                        <a:buChar char="•"/>
                      </a:pPr>
                      <a:r>
                        <a:rPr lang="en-US" sz="1800" dirty="0">
                          <a:latin typeface="Avenir Book"/>
                          <a:ea typeface="MS PGothic" charset="0"/>
                          <a:cs typeface="Avenir Book"/>
                        </a:rPr>
                        <a:t>Potential for subjective interpretation</a:t>
                      </a:r>
                    </a:p>
                  </a:txBody>
                  <a:tcPr marT="45723" marB="45723"/>
                </a:tc>
                <a:extLst>
                  <a:ext uri="{0D108BD9-81ED-4DB2-BD59-A6C34878D82A}">
                    <a16:rowId xmlns:a16="http://schemas.microsoft.com/office/drawing/2014/main" val="10001"/>
                  </a:ext>
                </a:extLst>
              </a:tr>
            </a:tbl>
          </a:graphicData>
        </a:graphic>
      </p:graphicFrame>
      <p:sp>
        <p:nvSpPr>
          <p:cNvPr id="2" name="Rectangle 1"/>
          <p:cNvSpPr/>
          <p:nvPr/>
        </p:nvSpPr>
        <p:spPr>
          <a:xfrm>
            <a:off x="457200" y="1291483"/>
            <a:ext cx="5791200" cy="707886"/>
          </a:xfrm>
          <a:prstGeom prst="rect">
            <a:avLst/>
          </a:prstGeom>
        </p:spPr>
        <p:txBody>
          <a:bodyPr wrap="square">
            <a:spAutoFit/>
          </a:bodyPr>
          <a:lstStyle/>
          <a:p>
            <a:pPr algn="ctr" fontAlgn="auto">
              <a:buFont typeface="Arial" pitchFamily="34" charset="0"/>
              <a:buNone/>
              <a:defRPr/>
            </a:pPr>
            <a:r>
              <a:rPr lang="en-US" sz="2000" dirty="0">
                <a:solidFill>
                  <a:srgbClr val="A6A6A6"/>
                </a:solidFill>
                <a:latin typeface="Avenir Book"/>
                <a:ea typeface="MS PGothic" charset="0"/>
                <a:cs typeface="Avenir Book"/>
              </a:rPr>
              <a:t>In-depth study and detailed description of a single individual (or very small group)</a:t>
            </a:r>
          </a:p>
        </p:txBody>
      </p:sp>
      <p:pic>
        <p:nvPicPr>
          <p:cNvPr id="10" name="Picture 9" descr="genie.jpg"/>
          <p:cNvPicPr>
            <a:picLocks noChangeAspect="1"/>
          </p:cNvPicPr>
          <p:nvPr/>
        </p:nvPicPr>
        <p:blipFill>
          <a:blip r:embed="rId3">
            <a:extLst>
              <a:ext uri="{28A0092B-C50C-407E-A947-70E740481C1C}">
                <a14:useLocalDpi xmlns:a14="http://schemas.microsoft.com/office/drawing/2010/main" val="0"/>
              </a:ext>
            </a:extLst>
          </a:blip>
          <a:srcRect l="23228" t="4677" r="6284"/>
          <a:stretch>
            <a:fillRect/>
          </a:stretch>
        </p:blipFill>
        <p:spPr bwMode="auto">
          <a:xfrm>
            <a:off x="6722536" y="434947"/>
            <a:ext cx="1676399" cy="1699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3"/>
          <p:cNvSpPr txBox="1">
            <a:spLocks noChangeArrowheads="1"/>
          </p:cNvSpPr>
          <p:nvPr/>
        </p:nvSpPr>
        <p:spPr bwMode="auto">
          <a:xfrm>
            <a:off x="457200" y="2617258"/>
            <a:ext cx="8000997"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Garamond" charset="0"/>
                <a:ea typeface="MS PGothic" charset="0"/>
                <a:cs typeface="MS PGothic" charset="0"/>
              </a:defRPr>
            </a:lvl1pPr>
            <a:lvl2pPr marL="742950" indent="-285750">
              <a:defRPr sz="2400">
                <a:solidFill>
                  <a:schemeClr val="tx1"/>
                </a:solidFill>
                <a:latin typeface="Garamond" charset="0"/>
                <a:ea typeface="MS PGothic" charset="0"/>
                <a:cs typeface="MS PGothic" charset="0"/>
              </a:defRPr>
            </a:lvl2pPr>
            <a:lvl3pPr>
              <a:defRPr sz="2400">
                <a:solidFill>
                  <a:schemeClr val="tx1"/>
                </a:solidFill>
                <a:latin typeface="Garamond" charset="0"/>
                <a:ea typeface="MS PGothic" charset="0"/>
                <a:cs typeface="MS PGothic" charset="0"/>
              </a:defRPr>
            </a:lvl3pPr>
            <a:lvl4pPr marL="1600200" indent="-228600">
              <a:defRPr sz="2400">
                <a:solidFill>
                  <a:schemeClr val="tx1"/>
                </a:solidFill>
                <a:latin typeface="Garamond" charset="0"/>
                <a:ea typeface="MS PGothic" charset="0"/>
                <a:cs typeface="MS PGothic" charset="0"/>
              </a:defRPr>
            </a:lvl4pPr>
            <a:lvl5pPr marL="2057400" indent="-228600">
              <a:defRPr sz="2400">
                <a:solidFill>
                  <a:schemeClr val="tx1"/>
                </a:solidFill>
                <a:latin typeface="Garamond"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aramond"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aramond"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aramond"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aramond" charset="0"/>
                <a:ea typeface="MS PGothic" charset="0"/>
                <a:cs typeface="MS PGothic" charset="0"/>
              </a:defRPr>
            </a:lvl9pPr>
          </a:lstStyle>
          <a:p>
            <a:pPr marL="0" lvl="2" eaLnBrk="1" hangingPunct="1"/>
            <a:r>
              <a:rPr lang="en-US" sz="2000" dirty="0">
                <a:latin typeface="Avenir Black"/>
                <a:cs typeface="Avenir Black"/>
              </a:rPr>
              <a:t>Examples</a:t>
            </a:r>
            <a:r>
              <a:rPr lang="en-US" sz="2000" dirty="0">
                <a:latin typeface="Avenir Book"/>
                <a:cs typeface="Avenir Book"/>
              </a:rPr>
              <a:t>: </a:t>
            </a:r>
            <a:r>
              <a:rPr lang="en-US" sz="2000" i="1" dirty="0">
                <a:latin typeface="Avenir Book"/>
                <a:cs typeface="Avenir Book"/>
              </a:rPr>
              <a:t>Freud’s discussion of specific patients; Patients with rare patterns of neurological damage (e.g. HM, </a:t>
            </a:r>
            <a:r>
              <a:rPr lang="en-US" sz="2000" i="1" dirty="0" err="1">
                <a:latin typeface="Avenir Book"/>
                <a:cs typeface="Avenir Book"/>
              </a:rPr>
              <a:t>Phinease</a:t>
            </a:r>
            <a:r>
              <a:rPr lang="en-US" sz="2000" i="1" dirty="0">
                <a:latin typeface="Avenir Book"/>
                <a:cs typeface="Avenir Book"/>
              </a:rPr>
              <a:t> Gage, etc.); Individuals with unusual backgrounds (e.g. Genie). </a:t>
            </a:r>
            <a:endParaRPr lang="en-US" sz="2000" dirty="0">
              <a:latin typeface="Avenir Book"/>
              <a:cs typeface="Avenir Book"/>
            </a:endParaRPr>
          </a:p>
        </p:txBody>
      </p:sp>
    </p:spTree>
    <p:extLst>
      <p:ext uri="{BB962C8B-B14F-4D97-AF65-F5344CB8AC3E}">
        <p14:creationId xmlns:p14="http://schemas.microsoft.com/office/powerpoint/2010/main" val="34423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2"/>
          <p:cNvPicPr>
            <a:picLocks noChangeAspect="1"/>
          </p:cNvPicPr>
          <p:nvPr/>
        </p:nvPicPr>
        <p:blipFill>
          <a:blip r:embed="rId3">
            <a:extLst>
              <a:ext uri="{28A0092B-C50C-407E-A947-70E740481C1C}">
                <a14:useLocalDpi xmlns:a14="http://schemas.microsoft.com/office/drawing/2010/main" val="0"/>
              </a:ext>
            </a:extLst>
          </a:blip>
          <a:srcRect l="27164" t="1161" r="21126" b="-2"/>
          <a:stretch>
            <a:fillRect/>
          </a:stretch>
        </p:blipFill>
        <p:spPr bwMode="auto">
          <a:xfrm>
            <a:off x="7363786" y="1129701"/>
            <a:ext cx="1629796" cy="200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p:txBody>
          <a:bodyPr/>
          <a:lstStyle/>
          <a:p>
            <a:pPr algn="l" eaLnBrk="1" fontAlgn="auto" hangingPunct="1">
              <a:spcAft>
                <a:spcPts val="0"/>
              </a:spcAft>
              <a:defRPr/>
            </a:pPr>
            <a:r>
              <a:rPr lang="en-US" dirty="0"/>
              <a:t>Applications of the Case Study</a:t>
            </a:r>
            <a:endParaRPr lang="en-US" dirty="0">
              <a:ea typeface="+mj-ea"/>
              <a:cs typeface="+mj-cs"/>
            </a:endParaRPr>
          </a:p>
        </p:txBody>
      </p:sp>
      <p:sp>
        <p:nvSpPr>
          <p:cNvPr id="11" name="Text Placeholder 5"/>
          <p:cNvSpPr txBox="1">
            <a:spLocks/>
          </p:cNvSpPr>
          <p:nvPr/>
        </p:nvSpPr>
        <p:spPr>
          <a:xfrm>
            <a:off x="457200" y="1417638"/>
            <a:ext cx="6248400" cy="4983162"/>
          </a:xfrm>
          <a:prstGeom prst="rect">
            <a:avLst/>
          </a:prstGeom>
        </p:spPr>
        <p:txBody>
          <a:bodyPr>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182880" indent="-182880">
              <a:spcBef>
                <a:spcPts val="600"/>
              </a:spcBef>
              <a:buFont typeface="Arial" pitchFamily="34" charset="0"/>
              <a:buChar char="•"/>
              <a:defRPr/>
            </a:pPr>
            <a:r>
              <a:rPr lang="en-US" sz="2800" dirty="0">
                <a:latin typeface="Avenir Book"/>
              </a:rPr>
              <a:t>Rare phenomena and unusual clinical cases</a:t>
            </a:r>
          </a:p>
          <a:p>
            <a:pPr lvl="1">
              <a:spcBef>
                <a:spcPts val="600"/>
              </a:spcBef>
              <a:spcAft>
                <a:spcPts val="600"/>
              </a:spcAft>
              <a:defRPr/>
            </a:pPr>
            <a:r>
              <a:rPr lang="en-US" sz="2800" dirty="0">
                <a:latin typeface="Avenir Book"/>
              </a:rPr>
              <a:t>H.M.</a:t>
            </a:r>
          </a:p>
          <a:p>
            <a:pPr lvl="1">
              <a:spcBef>
                <a:spcPts val="600"/>
              </a:spcBef>
              <a:spcAft>
                <a:spcPts val="600"/>
              </a:spcAft>
              <a:defRPr/>
            </a:pPr>
            <a:r>
              <a:rPr lang="en-US" sz="2800" dirty="0">
                <a:latin typeface="Avenir Book"/>
              </a:rPr>
              <a:t>Eve White/Eve Black &amp; Jane</a:t>
            </a:r>
          </a:p>
          <a:p>
            <a:pPr lvl="1">
              <a:spcBef>
                <a:spcPts val="600"/>
              </a:spcBef>
              <a:spcAft>
                <a:spcPts val="600"/>
              </a:spcAft>
              <a:defRPr/>
            </a:pPr>
            <a:r>
              <a:rPr lang="en-US" sz="2800" dirty="0">
                <a:latin typeface="Avenir Book"/>
              </a:rPr>
              <a:t>Genie </a:t>
            </a:r>
          </a:p>
          <a:p>
            <a:pPr marL="182880" indent="-182880">
              <a:spcBef>
                <a:spcPts val="600"/>
              </a:spcBef>
              <a:buFont typeface="Arial" pitchFamily="34" charset="0"/>
              <a:buChar char="•"/>
              <a:defRPr/>
            </a:pPr>
            <a:r>
              <a:rPr lang="en-US" sz="2800" dirty="0">
                <a:latin typeface="Avenir Book"/>
              </a:rPr>
              <a:t>As counterexamples</a:t>
            </a:r>
          </a:p>
          <a:p>
            <a:pPr lvl="1">
              <a:spcBef>
                <a:spcPts val="600"/>
              </a:spcBef>
              <a:spcAft>
                <a:spcPts val="600"/>
              </a:spcAft>
              <a:defRPr/>
            </a:pPr>
            <a:r>
              <a:rPr lang="en-US" sz="2800" dirty="0">
                <a:latin typeface="Avenir Book"/>
              </a:rPr>
              <a:t>Uses the case of single individual</a:t>
            </a:r>
            <a:br>
              <a:rPr lang="en-US" sz="2800" dirty="0">
                <a:latin typeface="Avenir Book"/>
              </a:rPr>
            </a:br>
            <a:r>
              <a:rPr lang="en-US" sz="2800" dirty="0">
                <a:latin typeface="Avenir Book"/>
              </a:rPr>
              <a:t>to illustrate exception to the rule </a:t>
            </a:r>
            <a:br>
              <a:rPr lang="en-US" sz="2800" dirty="0">
                <a:latin typeface="Avenir Book"/>
              </a:rPr>
            </a:br>
            <a:r>
              <a:rPr lang="en-US" sz="2800" dirty="0">
                <a:latin typeface="Avenir Book"/>
              </a:rPr>
              <a:t>of established research</a:t>
            </a:r>
          </a:p>
        </p:txBody>
      </p:sp>
      <p:pic>
        <p:nvPicPr>
          <p:cNvPr id="17414" name="Picture 11"/>
          <p:cNvPicPr>
            <a:picLocks noChangeAspect="1"/>
          </p:cNvPicPr>
          <p:nvPr/>
        </p:nvPicPr>
        <p:blipFill>
          <a:blip r:embed="rId4">
            <a:extLst>
              <a:ext uri="{28A0092B-C50C-407E-A947-70E740481C1C}">
                <a14:useLocalDpi xmlns:a14="http://schemas.microsoft.com/office/drawing/2010/main" val="0"/>
              </a:ext>
            </a:extLst>
          </a:blip>
          <a:srcRect l="17686" t="12344" r="16406" b="2039"/>
          <a:stretch>
            <a:fillRect/>
          </a:stretch>
        </p:blipFill>
        <p:spPr bwMode="auto">
          <a:xfrm>
            <a:off x="5771386" y="2358037"/>
            <a:ext cx="2203652" cy="214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9" descr="genie.jpg"/>
          <p:cNvPicPr>
            <a:picLocks noChangeAspect="1"/>
          </p:cNvPicPr>
          <p:nvPr/>
        </p:nvPicPr>
        <p:blipFill>
          <a:blip r:embed="rId5">
            <a:extLst>
              <a:ext uri="{28A0092B-C50C-407E-A947-70E740481C1C}">
                <a14:useLocalDpi xmlns:a14="http://schemas.microsoft.com/office/drawing/2010/main" val="0"/>
              </a:ext>
            </a:extLst>
          </a:blip>
          <a:srcRect l="23228" t="4677" r="6284"/>
          <a:stretch>
            <a:fillRect/>
          </a:stretch>
        </p:blipFill>
        <p:spPr bwMode="auto">
          <a:xfrm>
            <a:off x="6565276" y="4306252"/>
            <a:ext cx="2340493" cy="237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137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75200" cy="1143000"/>
          </a:xfrm>
        </p:spPr>
        <p:txBody>
          <a:bodyPr>
            <a:normAutofit/>
          </a:bodyPr>
          <a:lstStyle/>
          <a:p>
            <a:pPr fontAlgn="auto">
              <a:spcAft>
                <a:spcPts val="0"/>
              </a:spcAft>
              <a:defRPr/>
            </a:pPr>
            <a:r>
              <a:rPr lang="en-US" dirty="0">
                <a:latin typeface="Avenir Black"/>
                <a:ea typeface="+mj-ea"/>
                <a:cs typeface="Avenir Black"/>
              </a:rPr>
              <a:t>Archival Research</a:t>
            </a:r>
          </a:p>
        </p:txBody>
      </p:sp>
      <p:graphicFrame>
        <p:nvGraphicFramePr>
          <p:cNvPr id="4" name="Table 3"/>
          <p:cNvGraphicFramePr>
            <a:graphicFrameLocks noGrp="1"/>
          </p:cNvGraphicFramePr>
          <p:nvPr>
            <p:extLst>
              <p:ext uri="{D42A27DB-BD31-4B8C-83A1-F6EECF244321}">
                <p14:modId xmlns:p14="http://schemas.microsoft.com/office/powerpoint/2010/main" val="3328689898"/>
              </p:ext>
            </p:extLst>
          </p:nvPr>
        </p:nvGraphicFramePr>
        <p:xfrm>
          <a:off x="296332" y="4562208"/>
          <a:ext cx="8534400" cy="1468437"/>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96258">
                <a:tc>
                  <a:txBody>
                    <a:bodyPr/>
                    <a:lstStyle/>
                    <a:p>
                      <a:pPr algn="ctr"/>
                      <a:r>
                        <a:rPr lang="en-US" sz="2000" b="0" dirty="0">
                          <a:latin typeface="Avenir Black"/>
                          <a:cs typeface="Avenir Black"/>
                        </a:rPr>
                        <a:t>Strengths</a:t>
                      </a:r>
                    </a:p>
                  </a:txBody>
                  <a:tcPr marT="45724" marB="45724"/>
                </a:tc>
                <a:tc>
                  <a:txBody>
                    <a:bodyPr/>
                    <a:lstStyle/>
                    <a:p>
                      <a:pPr algn="ctr"/>
                      <a:r>
                        <a:rPr lang="en-US" sz="2000" b="0" dirty="0">
                          <a:latin typeface="Avenir Black"/>
                          <a:cs typeface="Avenir Black"/>
                        </a:rPr>
                        <a:t>Weaknesses</a:t>
                      </a:r>
                    </a:p>
                  </a:txBody>
                  <a:tcPr marT="45724" marB="45724"/>
                </a:tc>
                <a:extLst>
                  <a:ext uri="{0D108BD9-81ED-4DB2-BD59-A6C34878D82A}">
                    <a16:rowId xmlns:a16="http://schemas.microsoft.com/office/drawing/2014/main" val="10000"/>
                  </a:ext>
                </a:extLst>
              </a:tr>
              <a:tr h="1072179">
                <a:tc>
                  <a:txBody>
                    <a:bodyPr/>
                    <a:lstStyle/>
                    <a:p>
                      <a:pPr marL="228600" indent="-228600" eaLnBrk="1" hangingPunct="1">
                        <a:buFont typeface="Arial"/>
                        <a:buChar char="•"/>
                      </a:pPr>
                      <a:r>
                        <a:rPr lang="en-US" sz="1800" dirty="0">
                          <a:latin typeface="Avenir Book"/>
                          <a:ea typeface="MS PGothic" charset="0"/>
                          <a:cs typeface="Avenir Book"/>
                        </a:rPr>
                        <a:t>Can address questions that can be addressed in no other ways</a:t>
                      </a:r>
                    </a:p>
                  </a:txBody>
                  <a:tcPr marT="45724" marB="45724"/>
                </a:tc>
                <a:tc>
                  <a:txBody>
                    <a:bodyPr/>
                    <a:lstStyle/>
                    <a:p>
                      <a:pPr marL="228600" indent="-228600" eaLnBrk="1" hangingPunct="1">
                        <a:buFont typeface="Arial"/>
                        <a:buChar char="•"/>
                      </a:pPr>
                      <a:r>
                        <a:rPr lang="en-US" sz="1800" dirty="0">
                          <a:latin typeface="Avenir Book"/>
                          <a:ea typeface="MS PGothic" charset="0"/>
                          <a:cs typeface="Avenir Book"/>
                        </a:rPr>
                        <a:t>May be difficult to obtain</a:t>
                      </a:r>
                    </a:p>
                    <a:p>
                      <a:pPr marL="228600" indent="-228600" eaLnBrk="1" hangingPunct="1">
                        <a:buFont typeface="Arial"/>
                        <a:buChar char="•"/>
                      </a:pPr>
                      <a:r>
                        <a:rPr lang="en-US" sz="1800" dirty="0">
                          <a:latin typeface="Avenir Book"/>
                          <a:ea typeface="MS PGothic" charset="0"/>
                          <a:cs typeface="Avenir Book"/>
                        </a:rPr>
                        <a:t>Cannot be sure of accuracy of records</a:t>
                      </a:r>
                    </a:p>
                  </a:txBody>
                  <a:tcPr marT="45724" marB="45724"/>
                </a:tc>
                <a:extLst>
                  <a:ext uri="{0D108BD9-81ED-4DB2-BD59-A6C34878D82A}">
                    <a16:rowId xmlns:a16="http://schemas.microsoft.com/office/drawing/2014/main" val="10001"/>
                  </a:ext>
                </a:extLst>
              </a:tr>
            </a:tbl>
          </a:graphicData>
        </a:graphic>
      </p:graphicFrame>
      <p:pic>
        <p:nvPicPr>
          <p:cNvPr id="1435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7472" y="262466"/>
            <a:ext cx="3090863" cy="233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440267" y="1404707"/>
            <a:ext cx="4572000" cy="1015663"/>
          </a:xfrm>
          <a:prstGeom prst="rect">
            <a:avLst/>
          </a:prstGeom>
        </p:spPr>
        <p:txBody>
          <a:bodyPr>
            <a:spAutoFit/>
          </a:bodyPr>
          <a:lstStyle/>
          <a:p>
            <a:pPr algn="ctr" fontAlgn="auto">
              <a:spcAft>
                <a:spcPts val="0"/>
              </a:spcAft>
              <a:buFont typeface="Arial" pitchFamily="34" charset="0"/>
              <a:buNone/>
              <a:defRPr/>
            </a:pPr>
            <a:r>
              <a:rPr lang="en-US" sz="2000" dirty="0">
                <a:solidFill>
                  <a:srgbClr val="A6A6A6"/>
                </a:solidFill>
                <a:latin typeface="Avenir Book"/>
                <a:cs typeface="Avenir Book"/>
              </a:rPr>
              <a:t>Indirect observations of behavior</a:t>
            </a:r>
          </a:p>
          <a:p>
            <a:pPr algn="ctr" fontAlgn="auto">
              <a:spcAft>
                <a:spcPts val="0"/>
              </a:spcAft>
              <a:buFont typeface="Arial" pitchFamily="34" charset="0"/>
              <a:buNone/>
              <a:defRPr/>
            </a:pPr>
            <a:r>
              <a:rPr lang="en-US" sz="2000" dirty="0">
                <a:solidFill>
                  <a:srgbClr val="A6A6A6"/>
                </a:solidFill>
                <a:latin typeface="Avenir Book"/>
                <a:cs typeface="Avenir Book"/>
              </a:rPr>
              <a:t>Using previously compiled information</a:t>
            </a:r>
            <a:br>
              <a:rPr lang="en-US" sz="2000" dirty="0">
                <a:solidFill>
                  <a:srgbClr val="A6A6A6"/>
                </a:solidFill>
                <a:latin typeface="Avenir Book"/>
                <a:cs typeface="Avenir Book"/>
              </a:rPr>
            </a:br>
            <a:r>
              <a:rPr lang="en-US" sz="2000" dirty="0">
                <a:solidFill>
                  <a:srgbClr val="A6A6A6"/>
                </a:solidFill>
                <a:latin typeface="Avenir Book"/>
                <a:cs typeface="Avenir Book"/>
              </a:rPr>
              <a:t>to answer research questions</a:t>
            </a:r>
          </a:p>
        </p:txBody>
      </p:sp>
      <p:sp>
        <p:nvSpPr>
          <p:cNvPr id="7" name="TextBox 3"/>
          <p:cNvSpPr txBox="1">
            <a:spLocks noChangeArrowheads="1"/>
          </p:cNvSpPr>
          <p:nvPr/>
        </p:nvSpPr>
        <p:spPr bwMode="auto">
          <a:xfrm>
            <a:off x="457200" y="2905124"/>
            <a:ext cx="8221135"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Garamond" charset="0"/>
                <a:ea typeface="MS PGothic" charset="0"/>
                <a:cs typeface="MS PGothic" charset="0"/>
              </a:defRPr>
            </a:lvl1pPr>
            <a:lvl2pPr marL="742950" indent="-285750">
              <a:defRPr sz="2400">
                <a:solidFill>
                  <a:schemeClr val="tx1"/>
                </a:solidFill>
                <a:latin typeface="Garamond" charset="0"/>
                <a:ea typeface="MS PGothic" charset="0"/>
                <a:cs typeface="MS PGothic" charset="0"/>
              </a:defRPr>
            </a:lvl2pPr>
            <a:lvl3pPr>
              <a:defRPr sz="2400">
                <a:solidFill>
                  <a:schemeClr val="tx1"/>
                </a:solidFill>
                <a:latin typeface="Garamond" charset="0"/>
                <a:ea typeface="MS PGothic" charset="0"/>
                <a:cs typeface="MS PGothic" charset="0"/>
              </a:defRPr>
            </a:lvl3pPr>
            <a:lvl4pPr marL="1600200" indent="-228600">
              <a:defRPr sz="2400">
                <a:solidFill>
                  <a:schemeClr val="tx1"/>
                </a:solidFill>
                <a:latin typeface="Garamond" charset="0"/>
                <a:ea typeface="MS PGothic" charset="0"/>
                <a:cs typeface="MS PGothic" charset="0"/>
              </a:defRPr>
            </a:lvl4pPr>
            <a:lvl5pPr marL="2057400" indent="-228600">
              <a:defRPr sz="2400">
                <a:solidFill>
                  <a:schemeClr val="tx1"/>
                </a:solidFill>
                <a:latin typeface="Garamond"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aramond"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aramond"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aramond"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aramond" charset="0"/>
                <a:ea typeface="MS PGothic" charset="0"/>
                <a:cs typeface="MS PGothic" charset="0"/>
              </a:defRPr>
            </a:lvl9pPr>
          </a:lstStyle>
          <a:p>
            <a:pPr marL="0" lvl="2" eaLnBrk="1" hangingPunct="1"/>
            <a:r>
              <a:rPr lang="en-US" sz="2000" dirty="0">
                <a:latin typeface="Avenir Black"/>
                <a:cs typeface="Avenir Black"/>
              </a:rPr>
              <a:t>Examples</a:t>
            </a:r>
            <a:r>
              <a:rPr lang="en-US" sz="2000" dirty="0">
                <a:latin typeface="Avenir Book"/>
                <a:cs typeface="Avenir Book"/>
              </a:rPr>
              <a:t>: </a:t>
            </a:r>
            <a:r>
              <a:rPr lang="en-US" sz="2000" i="1" dirty="0">
                <a:latin typeface="Avenir Book"/>
                <a:cs typeface="Avenir Book"/>
              </a:rPr>
              <a:t>Using statistical records collected in the past; Survey archives; Public survey research like the General Social Survey or census data; Written communication records; Can include content analysis of archived documents </a:t>
            </a:r>
            <a:endParaRPr lang="en-US" sz="2000" dirty="0">
              <a:latin typeface="Avenir Book"/>
              <a:cs typeface="Avenir Book"/>
            </a:endParaRPr>
          </a:p>
        </p:txBody>
      </p:sp>
    </p:spTree>
    <p:extLst>
      <p:ext uri="{BB962C8B-B14F-4D97-AF65-F5344CB8AC3E}">
        <p14:creationId xmlns:p14="http://schemas.microsoft.com/office/powerpoint/2010/main" val="1505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p:cNvPicPr>
          <p:nvPr/>
        </p:nvPicPr>
        <p:blipFill>
          <a:blip r:embed="rId3">
            <a:alphaModFix amt="54000"/>
            <a:extLst>
              <a:ext uri="{28A0092B-C50C-407E-A947-70E740481C1C}">
                <a14:useLocalDpi xmlns:a14="http://schemas.microsoft.com/office/drawing/2010/main" val="0"/>
              </a:ext>
            </a:extLst>
          </a:blip>
          <a:srcRect/>
          <a:stretch>
            <a:fillRect/>
          </a:stretch>
        </p:blipFill>
        <p:spPr bwMode="auto">
          <a:xfrm>
            <a:off x="457200" y="1473204"/>
            <a:ext cx="8229600" cy="4937125"/>
          </a:xfrm>
          <a:prstGeom prst="rect">
            <a:avLst/>
          </a:prstGeom>
          <a:noFill/>
          <a:ln>
            <a:noFill/>
          </a:ln>
          <a:extLst>
            <a:ext uri="{909E8E84-426E-40dd-AFC4-6F175D3DCCD1}">
              <a14:hiddenFill xmlns="" xmlns:a14="http://schemas.microsoft.com/office/drawing/2010/main">
                <a:solidFill>
                  <a:srgbClr val="FFFFFF">
                    <a:alpha val="53999"/>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2" name="Title 6"/>
          <p:cNvSpPr>
            <a:spLocks noGrp="1"/>
          </p:cNvSpPr>
          <p:nvPr>
            <p:ph type="title"/>
          </p:nvPr>
        </p:nvSpPr>
        <p:spPr>
          <a:xfrm>
            <a:off x="457200" y="152400"/>
            <a:ext cx="8229600" cy="1151467"/>
          </a:xfrm>
        </p:spPr>
        <p:txBody>
          <a:bodyPr>
            <a:normAutofit/>
          </a:bodyPr>
          <a:lstStyle/>
          <a:p>
            <a:pPr fontAlgn="auto">
              <a:spcAft>
                <a:spcPts val="0"/>
              </a:spcAft>
              <a:defRPr/>
            </a:pPr>
            <a:r>
              <a:rPr lang="en-US" dirty="0">
                <a:latin typeface="Avenir Black"/>
                <a:ea typeface="+mj-ea"/>
                <a:cs typeface="Avenir Black"/>
              </a:rPr>
              <a:t>Running an observational study</a:t>
            </a:r>
          </a:p>
        </p:txBody>
      </p:sp>
      <p:sp>
        <p:nvSpPr>
          <p:cNvPr id="30724" name="Content Placeholder 8"/>
          <p:cNvSpPr>
            <a:spLocks noGrp="1"/>
          </p:cNvSpPr>
          <p:nvPr>
            <p:ph idx="1"/>
          </p:nvPr>
        </p:nvSpPr>
        <p:spPr>
          <a:xfrm>
            <a:off x="575731" y="1684868"/>
            <a:ext cx="8229600" cy="2717797"/>
          </a:xfrm>
        </p:spPr>
        <p:txBody>
          <a:bodyPr rtlCol="0">
            <a:normAutofit lnSpcReduction="10000"/>
          </a:bodyPr>
          <a:lstStyle/>
          <a:p>
            <a:pPr>
              <a:lnSpc>
                <a:spcPct val="120000"/>
              </a:lnSpc>
              <a:spcAft>
                <a:spcPts val="1800"/>
              </a:spcAft>
              <a:defRPr/>
            </a:pPr>
            <a:r>
              <a:rPr lang="en-US" sz="2400" dirty="0">
                <a:latin typeface="Avenir Book"/>
                <a:cs typeface="Avenir Book"/>
              </a:rPr>
              <a:t>Decide on what exactly you are going to observe</a:t>
            </a:r>
          </a:p>
          <a:p>
            <a:pPr>
              <a:lnSpc>
                <a:spcPct val="120000"/>
              </a:lnSpc>
              <a:spcAft>
                <a:spcPts val="1800"/>
              </a:spcAft>
              <a:defRPr/>
            </a:pPr>
            <a:r>
              <a:rPr lang="en-US" sz="2400" dirty="0">
                <a:latin typeface="Avenir Book"/>
                <a:cs typeface="Avenir Book"/>
              </a:rPr>
              <a:t>Be specific! Operational definitions are key</a:t>
            </a:r>
          </a:p>
          <a:p>
            <a:pPr>
              <a:lnSpc>
                <a:spcPct val="120000"/>
              </a:lnSpc>
              <a:spcAft>
                <a:spcPts val="1800"/>
              </a:spcAft>
              <a:defRPr/>
            </a:pPr>
            <a:r>
              <a:rPr lang="en-US" sz="2400" dirty="0">
                <a:latin typeface="Avenir Book"/>
                <a:cs typeface="Avenir Book"/>
              </a:rPr>
              <a:t>Decide on a strategy or method to collect information</a:t>
            </a:r>
          </a:p>
          <a:p>
            <a:pPr>
              <a:lnSpc>
                <a:spcPct val="120000"/>
              </a:lnSpc>
              <a:spcAft>
                <a:spcPts val="1800"/>
              </a:spcAft>
              <a:defRPr/>
            </a:pPr>
            <a:r>
              <a:rPr lang="en-US" sz="2400" dirty="0">
                <a:latin typeface="Avenir Book"/>
                <a:cs typeface="Avenir Book"/>
              </a:rPr>
              <a:t>Establish ways of measuring reliability of observations</a:t>
            </a:r>
          </a:p>
        </p:txBody>
      </p:sp>
    </p:spTree>
    <p:extLst>
      <p:ext uri="{BB962C8B-B14F-4D97-AF65-F5344CB8AC3E}">
        <p14:creationId xmlns:p14="http://schemas.microsoft.com/office/powerpoint/2010/main" val="297171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3645" y="2531533"/>
            <a:ext cx="7772400" cy="1362075"/>
          </a:xfrm>
        </p:spPr>
        <p:txBody>
          <a:bodyPr>
            <a:noAutofit/>
          </a:bodyPr>
          <a:lstStyle/>
          <a:p>
            <a:pPr fontAlgn="auto">
              <a:spcAft>
                <a:spcPts val="0"/>
              </a:spcAft>
              <a:defRPr/>
            </a:pPr>
            <a:r>
              <a:rPr lang="en-US" sz="6000" b="0" dirty="0">
                <a:latin typeface="Avenir Black"/>
                <a:ea typeface="+mj-ea"/>
                <a:cs typeface="Avenir Black"/>
              </a:rPr>
              <a:t>Methods used to get information</a:t>
            </a:r>
          </a:p>
        </p:txBody>
      </p:sp>
      <p:sp>
        <p:nvSpPr>
          <p:cNvPr id="5" name="Text Placeholder 4"/>
          <p:cNvSpPr>
            <a:spLocks noGrp="1"/>
          </p:cNvSpPr>
          <p:nvPr>
            <p:ph type="body" idx="1"/>
          </p:nvPr>
        </p:nvSpPr>
        <p:spPr>
          <a:xfrm>
            <a:off x="457200" y="1337733"/>
            <a:ext cx="7772400" cy="1066800"/>
          </a:xfrm>
        </p:spPr>
        <p:txBody>
          <a:bodyPr rtlCol="0">
            <a:normAutofit/>
          </a:bodyPr>
          <a:lstStyle/>
          <a:p>
            <a:pPr fontAlgn="auto">
              <a:buFont typeface="Arial" pitchFamily="34" charset="0"/>
              <a:buNone/>
              <a:defRPr/>
            </a:pPr>
            <a:r>
              <a:rPr lang="en-US" dirty="0">
                <a:latin typeface="Avenir Book"/>
                <a:ea typeface="+mn-ea"/>
                <a:cs typeface="Avenir Book"/>
              </a:rPr>
              <a:t>Running an observational study</a:t>
            </a:r>
          </a:p>
        </p:txBody>
      </p:sp>
    </p:spTree>
    <p:extLst>
      <p:ext uri="{BB962C8B-B14F-4D97-AF65-F5344CB8AC3E}">
        <p14:creationId xmlns:p14="http://schemas.microsoft.com/office/powerpoint/2010/main" val="111849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71" y="274638"/>
            <a:ext cx="5572125" cy="944562"/>
          </a:xfrm>
        </p:spPr>
        <p:txBody>
          <a:bodyPr>
            <a:normAutofit/>
          </a:bodyPr>
          <a:lstStyle/>
          <a:p>
            <a:pPr fontAlgn="auto">
              <a:spcAft>
                <a:spcPts val="0"/>
              </a:spcAft>
              <a:defRPr/>
            </a:pPr>
            <a:r>
              <a:rPr lang="en-US" sz="4000" dirty="0">
                <a:latin typeface="Avenir Black"/>
                <a:cs typeface="Avenir Black"/>
              </a:rPr>
              <a:t>Running Narrative</a:t>
            </a:r>
          </a:p>
        </p:txBody>
      </p:sp>
      <p:sp>
        <p:nvSpPr>
          <p:cNvPr id="34819" name="Content Placeholder 2"/>
          <p:cNvSpPr>
            <a:spLocks noGrp="1"/>
          </p:cNvSpPr>
          <p:nvPr>
            <p:ph idx="1"/>
          </p:nvPr>
        </p:nvSpPr>
        <p:spPr>
          <a:xfrm>
            <a:off x="5809196" y="2846659"/>
            <a:ext cx="3030004" cy="3601235"/>
          </a:xfrm>
        </p:spPr>
        <p:txBody>
          <a:bodyPr rtlCol="0">
            <a:normAutofit/>
          </a:bodyPr>
          <a:lstStyle/>
          <a:p>
            <a:pPr>
              <a:spcAft>
                <a:spcPts val="1200"/>
              </a:spcAft>
              <a:defRPr/>
            </a:pPr>
            <a:r>
              <a:rPr lang="en-US" sz="2400" dirty="0">
                <a:latin typeface="Avenir Book"/>
                <a:ea typeface="MS PGothic" charset="0"/>
                <a:cs typeface="Avenir Book"/>
              </a:rPr>
              <a:t>Results in a huge amount of data</a:t>
            </a:r>
          </a:p>
          <a:p>
            <a:pPr>
              <a:spcAft>
                <a:spcPts val="1200"/>
              </a:spcAft>
              <a:defRPr/>
            </a:pPr>
            <a:r>
              <a:rPr lang="en-US" sz="2400" dirty="0">
                <a:latin typeface="Avenir Book"/>
                <a:ea typeface="MS PGothic" charset="0"/>
                <a:cs typeface="Avenir Book"/>
              </a:rPr>
              <a:t>Costly and time consuming</a:t>
            </a:r>
          </a:p>
          <a:p>
            <a:pPr>
              <a:spcAft>
                <a:spcPts val="1200"/>
              </a:spcAft>
              <a:defRPr/>
            </a:pPr>
            <a:r>
              <a:rPr lang="en-US" sz="2400" dirty="0">
                <a:latin typeface="Avenir Book"/>
                <a:ea typeface="MS PGothic" charset="0"/>
                <a:cs typeface="Avenir Book"/>
              </a:rPr>
              <a:t>Difficult to control for observer bias</a:t>
            </a:r>
          </a:p>
        </p:txBody>
      </p:sp>
      <p:pic>
        <p:nvPicPr>
          <p:cNvPr id="1638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29325" y="228600"/>
            <a:ext cx="2809875" cy="216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8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649" y="2540001"/>
            <a:ext cx="5002552" cy="3755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466200" y="1395572"/>
            <a:ext cx="5113867" cy="707886"/>
          </a:xfrm>
          <a:prstGeom prst="rect">
            <a:avLst/>
          </a:prstGeom>
        </p:spPr>
        <p:txBody>
          <a:bodyPr wrap="square">
            <a:spAutoFit/>
          </a:bodyPr>
          <a:lstStyle/>
          <a:p>
            <a:pPr algn="ctr" fontAlgn="auto">
              <a:buFont typeface="Arial" pitchFamily="34" charset="0"/>
              <a:buNone/>
              <a:defRPr/>
            </a:pPr>
            <a:r>
              <a:rPr lang="en-US" sz="2000" dirty="0">
                <a:solidFill>
                  <a:srgbClr val="A6A6A6"/>
                </a:solidFill>
                <a:latin typeface="Avenir Book"/>
                <a:ea typeface="MS PGothic" charset="0"/>
                <a:cs typeface="Avenir Book"/>
              </a:rPr>
              <a:t>A continuous description of what the observer sees during the course of events</a:t>
            </a:r>
          </a:p>
        </p:txBody>
      </p:sp>
    </p:spTree>
    <p:extLst>
      <p:ext uri="{BB962C8B-B14F-4D97-AF65-F5344CB8AC3E}">
        <p14:creationId xmlns:p14="http://schemas.microsoft.com/office/powerpoint/2010/main" val="49124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267" y="524932"/>
            <a:ext cx="4690533" cy="1143000"/>
          </a:xfrm>
        </p:spPr>
        <p:txBody>
          <a:bodyPr>
            <a:normAutofit fontScale="90000"/>
          </a:bodyPr>
          <a:lstStyle/>
          <a:p>
            <a:pPr fontAlgn="auto">
              <a:spcAft>
                <a:spcPts val="0"/>
              </a:spcAft>
              <a:defRPr/>
            </a:pPr>
            <a:r>
              <a:rPr lang="en-US" dirty="0">
                <a:latin typeface="Avenir Black"/>
                <a:ea typeface="+mj-ea"/>
                <a:cs typeface="Avenir Black"/>
              </a:rPr>
              <a:t>Time Sampling </a:t>
            </a:r>
            <a:r>
              <a:rPr lang="en-US" dirty="0">
                <a:latin typeface="Avenir Book"/>
                <a:ea typeface="+mj-ea"/>
                <a:cs typeface="Avenir Book"/>
              </a:rPr>
              <a:t>(Interval Method)</a:t>
            </a:r>
          </a:p>
        </p:txBody>
      </p:sp>
      <p:pic>
        <p:nvPicPr>
          <p:cNvPr id="174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9712" y="541864"/>
            <a:ext cx="3908676" cy="3081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203199" y="1843089"/>
            <a:ext cx="4690534" cy="1779975"/>
          </a:xfrm>
          <a:prstGeom prst="rect">
            <a:avLst/>
          </a:prstGeom>
        </p:spPr>
        <p:txBody>
          <a:bodyPr wrap="square">
            <a:spAutoFit/>
          </a:bodyPr>
          <a:lstStyle/>
          <a:p>
            <a:pPr algn="ctr" fontAlgn="auto">
              <a:lnSpc>
                <a:spcPct val="110000"/>
              </a:lnSpc>
              <a:spcBef>
                <a:spcPts val="600"/>
              </a:spcBef>
              <a:buFont typeface="Arial" pitchFamily="34" charset="0"/>
              <a:buNone/>
              <a:defRPr/>
            </a:pPr>
            <a:r>
              <a:rPr lang="en-US" sz="2000" dirty="0">
                <a:solidFill>
                  <a:srgbClr val="A6A6A6"/>
                </a:solidFill>
                <a:latin typeface="Avenir Book"/>
                <a:cs typeface="Avenir Book"/>
              </a:rPr>
              <a:t>The entire observation period gets broken down into intervals of time and the observer records whether the behavior of interest occurs or not during each interval </a:t>
            </a:r>
          </a:p>
        </p:txBody>
      </p:sp>
      <p:sp>
        <p:nvSpPr>
          <p:cNvPr id="5" name="Rectangle 4"/>
          <p:cNvSpPr/>
          <p:nvPr/>
        </p:nvSpPr>
        <p:spPr>
          <a:xfrm>
            <a:off x="474133" y="4053974"/>
            <a:ext cx="7992534" cy="1815882"/>
          </a:xfrm>
          <a:prstGeom prst="rect">
            <a:avLst/>
          </a:prstGeom>
        </p:spPr>
        <p:txBody>
          <a:bodyPr wrap="square">
            <a:spAutoFit/>
          </a:bodyPr>
          <a:lstStyle/>
          <a:p>
            <a:pPr marL="445770" indent="-285750" fontAlgn="auto">
              <a:spcBef>
                <a:spcPts val="600"/>
              </a:spcBef>
              <a:spcAft>
                <a:spcPts val="1800"/>
              </a:spcAft>
              <a:buFont typeface="Arial"/>
              <a:buChar char="•"/>
              <a:defRPr/>
            </a:pPr>
            <a:r>
              <a:rPr lang="en-US" sz="2400" dirty="0">
                <a:latin typeface="Avenir Book"/>
                <a:cs typeface="Avenir Book"/>
              </a:rPr>
              <a:t>Used when you know a behavior will occur repeatedly</a:t>
            </a:r>
          </a:p>
          <a:p>
            <a:pPr marL="445770" indent="-285750">
              <a:spcBef>
                <a:spcPts val="600"/>
              </a:spcBef>
              <a:spcAft>
                <a:spcPts val="1800"/>
              </a:spcAft>
              <a:buFont typeface="Arial"/>
              <a:buChar char="•"/>
              <a:defRPr/>
            </a:pPr>
            <a:r>
              <a:rPr lang="en-US" sz="2400" dirty="0">
                <a:latin typeface="Avenir Book"/>
                <a:cs typeface="Avenir Book"/>
              </a:rPr>
              <a:t>Recording is usually categorical, thus very simple</a:t>
            </a:r>
          </a:p>
          <a:p>
            <a:pPr marL="445770" indent="-285750" fontAlgn="auto">
              <a:spcBef>
                <a:spcPts val="600"/>
              </a:spcBef>
              <a:spcAft>
                <a:spcPts val="1800"/>
              </a:spcAft>
              <a:buFont typeface="Arial"/>
              <a:buChar char="•"/>
              <a:defRPr/>
            </a:pPr>
            <a:r>
              <a:rPr lang="en-US" sz="2400" dirty="0">
                <a:latin typeface="Avenir Book"/>
                <a:cs typeface="Avenir Book"/>
              </a:rPr>
              <a:t>Minimizes errors due to forgetting or fatigue</a:t>
            </a:r>
          </a:p>
        </p:txBody>
      </p:sp>
    </p:spTree>
    <p:extLst>
      <p:ext uri="{BB962C8B-B14F-4D97-AF65-F5344CB8AC3E}">
        <p14:creationId xmlns:p14="http://schemas.microsoft.com/office/powerpoint/2010/main" val="263169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70" y="558798"/>
            <a:ext cx="4995333" cy="1143000"/>
          </a:xfrm>
        </p:spPr>
        <p:txBody>
          <a:bodyPr>
            <a:noAutofit/>
          </a:bodyPr>
          <a:lstStyle/>
          <a:p>
            <a:pPr fontAlgn="auto">
              <a:spcAft>
                <a:spcPts val="0"/>
              </a:spcAft>
              <a:defRPr/>
            </a:pPr>
            <a:r>
              <a:rPr lang="en-US" sz="3800" dirty="0">
                <a:latin typeface="Avenir Black"/>
                <a:ea typeface="+mj-ea"/>
                <a:cs typeface="Avenir Black"/>
              </a:rPr>
              <a:t>Event Sampling </a:t>
            </a:r>
            <a:r>
              <a:rPr lang="en-US" sz="3800" dirty="0">
                <a:latin typeface="Avenir Book"/>
                <a:ea typeface="+mj-ea"/>
                <a:cs typeface="Avenir Book"/>
              </a:rPr>
              <a:t>(</a:t>
            </a:r>
            <a:r>
              <a:rPr lang="en-US" sz="3400" dirty="0">
                <a:latin typeface="Avenir Book"/>
                <a:ea typeface="+mj-ea"/>
                <a:cs typeface="Avenir Book"/>
              </a:rPr>
              <a:t>Frequency Method</a:t>
            </a:r>
            <a:r>
              <a:rPr lang="en-US" sz="3800" dirty="0">
                <a:latin typeface="Avenir Book"/>
                <a:ea typeface="+mj-ea"/>
                <a:cs typeface="Avenir Book"/>
              </a:rPr>
              <a:t>)</a:t>
            </a:r>
          </a:p>
        </p:txBody>
      </p:sp>
      <p:sp>
        <p:nvSpPr>
          <p:cNvPr id="4" name="Rectangle 3"/>
          <p:cNvSpPr/>
          <p:nvPr/>
        </p:nvSpPr>
        <p:spPr>
          <a:xfrm>
            <a:off x="152400" y="1988183"/>
            <a:ext cx="4690534" cy="1102866"/>
          </a:xfrm>
          <a:prstGeom prst="rect">
            <a:avLst/>
          </a:prstGeom>
        </p:spPr>
        <p:txBody>
          <a:bodyPr wrap="square">
            <a:spAutoFit/>
          </a:bodyPr>
          <a:lstStyle/>
          <a:p>
            <a:pPr algn="ctr" fontAlgn="auto">
              <a:lnSpc>
                <a:spcPct val="110000"/>
              </a:lnSpc>
              <a:spcBef>
                <a:spcPts val="600"/>
              </a:spcBef>
              <a:buFont typeface="Arial" pitchFamily="34" charset="0"/>
              <a:buNone/>
              <a:defRPr/>
            </a:pPr>
            <a:r>
              <a:rPr lang="en-US" sz="2000" dirty="0">
                <a:solidFill>
                  <a:srgbClr val="A6A6A6"/>
                </a:solidFill>
                <a:latin typeface="Avenir Book"/>
                <a:cs typeface="Avenir Book"/>
              </a:rPr>
              <a:t>The frequency (number of times) the behavior of interest occurs during a period of observation is recorded</a:t>
            </a:r>
          </a:p>
        </p:txBody>
      </p:sp>
      <p:sp>
        <p:nvSpPr>
          <p:cNvPr id="5" name="Rectangle 4"/>
          <p:cNvSpPr/>
          <p:nvPr/>
        </p:nvSpPr>
        <p:spPr>
          <a:xfrm>
            <a:off x="474133" y="3901577"/>
            <a:ext cx="7992534" cy="2185214"/>
          </a:xfrm>
          <a:prstGeom prst="rect">
            <a:avLst/>
          </a:prstGeom>
        </p:spPr>
        <p:txBody>
          <a:bodyPr wrap="square">
            <a:spAutoFit/>
          </a:bodyPr>
          <a:lstStyle/>
          <a:p>
            <a:pPr marL="445770" indent="-285750" fontAlgn="auto">
              <a:spcBef>
                <a:spcPts val="600"/>
              </a:spcBef>
              <a:spcAft>
                <a:spcPts val="1800"/>
              </a:spcAft>
              <a:buFont typeface="Arial"/>
              <a:buChar char="•"/>
              <a:defRPr/>
            </a:pPr>
            <a:r>
              <a:rPr lang="en-US" sz="2400" dirty="0">
                <a:latin typeface="Avenir Book"/>
                <a:cs typeface="Avenir Book"/>
              </a:rPr>
              <a:t>A more fine grained record of behavior is obtained than in time sampling</a:t>
            </a:r>
          </a:p>
          <a:p>
            <a:pPr marL="445770" indent="-285750" fontAlgn="auto">
              <a:spcBef>
                <a:spcPts val="600"/>
              </a:spcBef>
              <a:spcAft>
                <a:spcPts val="1800"/>
              </a:spcAft>
              <a:buFont typeface="Arial"/>
              <a:buChar char="•"/>
              <a:defRPr/>
            </a:pPr>
            <a:r>
              <a:rPr lang="en-US" sz="2400" dirty="0">
                <a:latin typeface="Avenir Book"/>
                <a:cs typeface="Avenir Book"/>
              </a:rPr>
              <a:t>Can also record duration or intensity of behaviors</a:t>
            </a:r>
          </a:p>
          <a:p>
            <a:pPr marL="445770" indent="-285750" fontAlgn="auto">
              <a:spcBef>
                <a:spcPts val="600"/>
              </a:spcBef>
              <a:spcAft>
                <a:spcPts val="1800"/>
              </a:spcAft>
              <a:buFont typeface="Arial"/>
              <a:buChar char="•"/>
              <a:defRPr/>
            </a:pPr>
            <a:r>
              <a:rPr lang="en-US" sz="2400" dirty="0">
                <a:latin typeface="Avenir Book"/>
                <a:cs typeface="Avenir Book"/>
              </a:rPr>
              <a:t>Often used when behavior is relatively infrequent  </a:t>
            </a:r>
          </a:p>
        </p:txBody>
      </p:sp>
      <p:pic>
        <p:nvPicPr>
          <p:cNvPr id="3" name="Picture 2" descr="as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3733" y="339296"/>
            <a:ext cx="3996267" cy="3007586"/>
          </a:xfrm>
          <a:prstGeom prst="rect">
            <a:avLst/>
          </a:prstGeom>
        </p:spPr>
      </p:pic>
    </p:spTree>
    <p:extLst>
      <p:ext uri="{BB962C8B-B14F-4D97-AF65-F5344CB8AC3E}">
        <p14:creationId xmlns:p14="http://schemas.microsoft.com/office/powerpoint/2010/main" val="54424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222500"/>
            <a:ext cx="7772400" cy="1362075"/>
          </a:xfrm>
        </p:spPr>
        <p:txBody>
          <a:bodyPr>
            <a:normAutofit fontScale="90000"/>
          </a:bodyPr>
          <a:lstStyle/>
          <a:p>
            <a:pPr fontAlgn="auto">
              <a:spcAft>
                <a:spcPts val="0"/>
              </a:spcAft>
              <a:defRPr/>
            </a:pPr>
            <a:r>
              <a:rPr lang="en-US" sz="7200" b="0" dirty="0">
                <a:latin typeface="Avenir Black"/>
                <a:ea typeface="+mj-ea"/>
                <a:cs typeface="Avenir Black"/>
              </a:rPr>
              <a:t>Things to keep in mind</a:t>
            </a:r>
            <a:r>
              <a:rPr lang="is-IS" sz="7200" b="0" dirty="0">
                <a:latin typeface="Avenir Black"/>
                <a:ea typeface="+mj-ea"/>
                <a:cs typeface="Avenir Black"/>
              </a:rPr>
              <a:t>…</a:t>
            </a:r>
            <a:endParaRPr lang="en-US" sz="7200" b="0" dirty="0">
              <a:latin typeface="Avenir Black"/>
              <a:ea typeface="+mj-ea"/>
              <a:cs typeface="Avenir Black"/>
            </a:endParaRPr>
          </a:p>
        </p:txBody>
      </p:sp>
    </p:spTree>
    <p:extLst>
      <p:ext uri="{BB962C8B-B14F-4D97-AF65-F5344CB8AC3E}">
        <p14:creationId xmlns:p14="http://schemas.microsoft.com/office/powerpoint/2010/main" val="588989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287867" y="152400"/>
            <a:ext cx="8517466" cy="829733"/>
          </a:xfrm>
        </p:spPr>
        <p:txBody>
          <a:bodyPr>
            <a:normAutofit/>
          </a:bodyPr>
          <a:lstStyle/>
          <a:p>
            <a:pPr fontAlgn="auto">
              <a:spcAft>
                <a:spcPts val="0"/>
              </a:spcAft>
              <a:defRPr/>
            </a:pPr>
            <a:r>
              <a:rPr lang="en-US" sz="3600" dirty="0">
                <a:latin typeface="Avenir Black"/>
                <a:ea typeface="+mj-ea"/>
                <a:cs typeface="Avenir Black"/>
              </a:rPr>
              <a:t>When using observational methods…</a:t>
            </a:r>
          </a:p>
        </p:txBody>
      </p:sp>
      <p:sp>
        <p:nvSpPr>
          <p:cNvPr id="9219" name="Rectangle 3"/>
          <p:cNvSpPr>
            <a:spLocks noGrp="1" noChangeArrowheads="1"/>
          </p:cNvSpPr>
          <p:nvPr>
            <p:ph idx="1"/>
          </p:nvPr>
        </p:nvSpPr>
        <p:spPr>
          <a:xfrm>
            <a:off x="406401" y="1286937"/>
            <a:ext cx="8398932" cy="5079998"/>
          </a:xfrm>
        </p:spPr>
        <p:txBody>
          <a:bodyPr>
            <a:normAutofit fontScale="70000" lnSpcReduction="20000"/>
          </a:bodyPr>
          <a:lstStyle/>
          <a:p>
            <a:pPr>
              <a:lnSpc>
                <a:spcPct val="120000"/>
              </a:lnSpc>
              <a:spcBef>
                <a:spcPts val="600"/>
              </a:spcBef>
              <a:spcAft>
                <a:spcPts val="600"/>
              </a:spcAft>
            </a:pPr>
            <a:r>
              <a:rPr lang="en-US" sz="4000" dirty="0">
                <a:latin typeface="Avenir Book"/>
                <a:ea typeface="MS PGothic" charset="0"/>
                <a:cs typeface="Avenir Book"/>
              </a:rPr>
              <a:t>Behaviors must not be influenced/disturbed</a:t>
            </a:r>
          </a:p>
          <a:p>
            <a:pPr lvl="1">
              <a:lnSpc>
                <a:spcPct val="120000"/>
              </a:lnSpc>
              <a:spcBef>
                <a:spcPts val="600"/>
              </a:spcBef>
              <a:spcAft>
                <a:spcPts val="600"/>
              </a:spcAft>
            </a:pPr>
            <a:r>
              <a:rPr lang="en-US" dirty="0">
                <a:latin typeface="Avenir Book"/>
                <a:ea typeface="MS PGothic" charset="0"/>
                <a:cs typeface="Avenir Book"/>
              </a:rPr>
              <a:t>Concealment of observer</a:t>
            </a:r>
          </a:p>
          <a:p>
            <a:pPr lvl="1">
              <a:lnSpc>
                <a:spcPct val="120000"/>
              </a:lnSpc>
              <a:spcBef>
                <a:spcPts val="600"/>
              </a:spcBef>
              <a:spcAft>
                <a:spcPts val="1800"/>
              </a:spcAft>
            </a:pPr>
            <a:r>
              <a:rPr lang="en-US" dirty="0">
                <a:latin typeface="Avenir Book"/>
                <a:ea typeface="MS PGothic" charset="0"/>
                <a:cs typeface="Avenir Book"/>
              </a:rPr>
              <a:t>Habituate participants to observer</a:t>
            </a:r>
            <a:r>
              <a:rPr lang="ja-JP" altLang="en-US" dirty="0">
                <a:latin typeface="Avenir Book"/>
                <a:ea typeface="MS PGothic" charset="0"/>
                <a:cs typeface="Avenir Book"/>
              </a:rPr>
              <a:t>’</a:t>
            </a:r>
            <a:r>
              <a:rPr lang="en-US" altLang="ja-JP" dirty="0">
                <a:latin typeface="Avenir Book"/>
                <a:ea typeface="MS PGothic" charset="0"/>
                <a:cs typeface="Avenir Book"/>
              </a:rPr>
              <a:t>s presence</a:t>
            </a:r>
          </a:p>
          <a:p>
            <a:pPr>
              <a:lnSpc>
                <a:spcPct val="120000"/>
              </a:lnSpc>
              <a:spcBef>
                <a:spcPts val="600"/>
              </a:spcBef>
              <a:spcAft>
                <a:spcPts val="600"/>
              </a:spcAft>
            </a:pPr>
            <a:r>
              <a:rPr lang="en-US" sz="4000" dirty="0">
                <a:latin typeface="Avenir Book"/>
                <a:ea typeface="MS PGothic" charset="0"/>
                <a:cs typeface="Avenir Book"/>
              </a:rPr>
              <a:t>Some degree of subjective interpretation</a:t>
            </a:r>
          </a:p>
          <a:p>
            <a:pPr lvl="1">
              <a:lnSpc>
                <a:spcPct val="120000"/>
              </a:lnSpc>
              <a:spcBef>
                <a:spcPts val="600"/>
              </a:spcBef>
              <a:spcAft>
                <a:spcPts val="600"/>
              </a:spcAft>
            </a:pPr>
            <a:r>
              <a:rPr lang="en-US" dirty="0">
                <a:latin typeface="Avenir Book"/>
                <a:ea typeface="MS PGothic" charset="0"/>
                <a:cs typeface="Avenir Book"/>
              </a:rPr>
              <a:t>Have very specific and well-defined categories of observations</a:t>
            </a:r>
          </a:p>
          <a:p>
            <a:pPr lvl="1">
              <a:lnSpc>
                <a:spcPct val="120000"/>
              </a:lnSpc>
              <a:spcBef>
                <a:spcPts val="600"/>
              </a:spcBef>
              <a:spcAft>
                <a:spcPts val="2400"/>
              </a:spcAft>
            </a:pPr>
            <a:r>
              <a:rPr lang="en-US" dirty="0">
                <a:latin typeface="Avenir Book"/>
                <a:ea typeface="MS PGothic" charset="0"/>
                <a:cs typeface="Avenir Book"/>
              </a:rPr>
              <a:t>Use well-trained observers</a:t>
            </a:r>
          </a:p>
          <a:p>
            <a:pPr>
              <a:lnSpc>
                <a:spcPct val="120000"/>
              </a:lnSpc>
              <a:spcBef>
                <a:spcPts val="600"/>
              </a:spcBef>
              <a:spcAft>
                <a:spcPts val="600"/>
              </a:spcAft>
            </a:pPr>
            <a:r>
              <a:rPr lang="en-US" sz="4000" dirty="0">
                <a:latin typeface="Avenir Book"/>
                <a:ea typeface="MS PGothic" charset="0"/>
                <a:cs typeface="Avenir Book"/>
              </a:rPr>
              <a:t>Measure reliability </a:t>
            </a:r>
          </a:p>
          <a:p>
            <a:pPr lvl="1">
              <a:lnSpc>
                <a:spcPct val="120000"/>
              </a:lnSpc>
              <a:spcBef>
                <a:spcPts val="600"/>
              </a:spcBef>
              <a:spcAft>
                <a:spcPts val="600"/>
              </a:spcAft>
            </a:pPr>
            <a:r>
              <a:rPr lang="en-US" dirty="0">
                <a:latin typeface="Avenir Book"/>
                <a:ea typeface="MS PGothic" charset="0"/>
                <a:cs typeface="Avenir Book"/>
              </a:rPr>
              <a:t>Keep a film record that can be reviewed later by another observer</a:t>
            </a:r>
          </a:p>
          <a:p>
            <a:pPr lvl="1">
              <a:lnSpc>
                <a:spcPct val="120000"/>
              </a:lnSpc>
              <a:spcBef>
                <a:spcPts val="600"/>
              </a:spcBef>
              <a:spcAft>
                <a:spcPts val="600"/>
              </a:spcAft>
            </a:pPr>
            <a:r>
              <a:rPr lang="en-US" dirty="0">
                <a:latin typeface="Avenir Book"/>
                <a:ea typeface="MS PGothic" charset="0"/>
                <a:cs typeface="Avenir Book"/>
              </a:rPr>
              <a:t>Assess Inter-rater reliability across multiple observers</a:t>
            </a:r>
          </a:p>
        </p:txBody>
      </p:sp>
    </p:spTree>
    <p:extLst>
      <p:ext uri="{BB962C8B-B14F-4D97-AF65-F5344CB8AC3E}">
        <p14:creationId xmlns:p14="http://schemas.microsoft.com/office/powerpoint/2010/main" val="263315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normAutofit/>
          </a:bodyPr>
          <a:lstStyle/>
          <a:p>
            <a:pPr eaLnBrk="1" fontAlgn="auto" hangingPunct="1">
              <a:spcAft>
                <a:spcPts val="0"/>
              </a:spcAft>
              <a:defRPr/>
            </a:pPr>
            <a:r>
              <a:rPr lang="en-US" sz="4400" dirty="0">
                <a:latin typeface="Avenir Book"/>
              </a:rPr>
              <a:t>Descriptive Research Strategy</a:t>
            </a:r>
          </a:p>
        </p:txBody>
      </p:sp>
      <p:sp>
        <p:nvSpPr>
          <p:cNvPr id="7171" name="Rectangle 3"/>
          <p:cNvSpPr>
            <a:spLocks noGrp="1" noChangeArrowheads="1"/>
          </p:cNvSpPr>
          <p:nvPr>
            <p:ph idx="1"/>
          </p:nvPr>
        </p:nvSpPr>
        <p:spPr>
          <a:xfrm>
            <a:off x="838200" y="4944820"/>
            <a:ext cx="7886700" cy="1644652"/>
          </a:xfrm>
        </p:spPr>
        <p:txBody>
          <a:bodyPr>
            <a:normAutofit fontScale="92500" lnSpcReduction="10000"/>
          </a:bodyPr>
          <a:lstStyle/>
          <a:p>
            <a:pPr marL="292100" indent="-292100"/>
            <a:r>
              <a:rPr lang="en-US" altLang="en-US" sz="2800" dirty="0">
                <a:latin typeface="Avenir Book"/>
              </a:rPr>
              <a:t>Measuring variables as they exist naturally</a:t>
            </a:r>
          </a:p>
          <a:p>
            <a:pPr marL="966788" lvl="2" indent="-280988">
              <a:buFont typeface="Courier New" panose="02070309020205020404" pitchFamily="49" charset="0"/>
              <a:buChar char="o"/>
            </a:pPr>
            <a:r>
              <a:rPr lang="en-US" altLang="en-US" sz="2400" dirty="0">
                <a:latin typeface="Avenir Book"/>
              </a:rPr>
              <a:t>Not examining a relationship</a:t>
            </a:r>
          </a:p>
          <a:p>
            <a:pPr marL="966788" lvl="2" indent="-280988">
              <a:buFont typeface="Courier New" panose="02070309020205020404" pitchFamily="49" charset="0"/>
              <a:buChar char="o"/>
            </a:pPr>
            <a:r>
              <a:rPr lang="en-US" altLang="en-US" sz="2400" dirty="0">
                <a:latin typeface="Avenir Book"/>
              </a:rPr>
              <a:t>Useful for preliminary research</a:t>
            </a:r>
          </a:p>
          <a:p>
            <a:pPr marL="966788" lvl="2" indent="-280988">
              <a:buFont typeface="Courier New" panose="02070309020205020404" pitchFamily="49" charset="0"/>
              <a:buChar char="o"/>
            </a:pPr>
            <a:r>
              <a:rPr lang="en-US" altLang="en-US" sz="2400" dirty="0">
                <a:latin typeface="Avenir Book"/>
              </a:rPr>
              <a:t>Purely… well, </a:t>
            </a:r>
            <a:r>
              <a:rPr lang="ja-JP" altLang="en-US" sz="2400" dirty="0">
                <a:latin typeface="Avenir Book"/>
              </a:rPr>
              <a:t>“</a:t>
            </a:r>
            <a:r>
              <a:rPr lang="en-US" altLang="ja-JP" sz="2400" dirty="0">
                <a:latin typeface="Avenir Book"/>
              </a:rPr>
              <a:t>descriptive</a:t>
            </a:r>
            <a:r>
              <a:rPr lang="ja-JP" altLang="en-US" sz="2400" dirty="0">
                <a:latin typeface="Avenir Book"/>
              </a:rPr>
              <a:t>”</a:t>
            </a:r>
            <a:endParaRPr lang="en-US" altLang="ja-JP" sz="2400" dirty="0">
              <a:latin typeface="Avenir Book"/>
            </a:endParaRPr>
          </a:p>
        </p:txBody>
      </p:sp>
      <p:pic>
        <p:nvPicPr>
          <p:cNvPr id="6" name="tXqAyMhgc7I"/>
          <p:cNvPicPr>
            <a:picLocks noRot="1" noChangeAspect="1"/>
          </p:cNvPicPr>
          <p:nvPr>
            <a:videoFile r:link="rId1"/>
          </p:nvPr>
        </p:nvPicPr>
        <p:blipFill>
          <a:blip r:embed="rId4"/>
          <a:stretch>
            <a:fillRect/>
          </a:stretch>
        </p:blipFill>
        <p:spPr>
          <a:xfrm>
            <a:off x="1475317" y="1447800"/>
            <a:ext cx="6193366" cy="3483768"/>
          </a:xfrm>
          <a:prstGeom prst="rect">
            <a:avLst/>
          </a:prstGeom>
        </p:spPr>
      </p:pic>
    </p:spTree>
    <p:extLst>
      <p:ext uri="{BB962C8B-B14F-4D97-AF65-F5344CB8AC3E}">
        <p14:creationId xmlns:p14="http://schemas.microsoft.com/office/powerpoint/2010/main" val="1956964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0264" y="67735"/>
            <a:ext cx="8382000" cy="999074"/>
          </a:xfrm>
        </p:spPr>
        <p:txBody>
          <a:bodyPr>
            <a:normAutofit/>
          </a:bodyPr>
          <a:lstStyle/>
          <a:p>
            <a:pPr fontAlgn="auto">
              <a:spcAft>
                <a:spcPts val="0"/>
              </a:spcAft>
              <a:defRPr/>
            </a:pPr>
            <a:r>
              <a:rPr lang="en-US" sz="3600" dirty="0">
                <a:latin typeface="Avenir Black"/>
                <a:cs typeface="Avenir Black"/>
              </a:rPr>
              <a:t>Observational Methods Overall</a:t>
            </a:r>
          </a:p>
        </p:txBody>
      </p:sp>
      <p:sp>
        <p:nvSpPr>
          <p:cNvPr id="5" name="Text Placeholder 4"/>
          <p:cNvSpPr>
            <a:spLocks noGrp="1"/>
          </p:cNvSpPr>
          <p:nvPr>
            <p:ph type="body" idx="1"/>
          </p:nvPr>
        </p:nvSpPr>
        <p:spPr>
          <a:xfrm>
            <a:off x="203201" y="1200687"/>
            <a:ext cx="4301066" cy="639762"/>
          </a:xfrm>
          <a:solidFill>
            <a:schemeClr val="accent1">
              <a:lumMod val="40000"/>
              <a:lumOff val="60000"/>
            </a:schemeClr>
          </a:solidFill>
        </p:spPr>
        <p:txBody>
          <a:bodyPr rtlCol="0" anchor="ctr"/>
          <a:lstStyle/>
          <a:p>
            <a:pPr algn="ctr" fontAlgn="auto">
              <a:buFont typeface="Arial" pitchFamily="34" charset="0"/>
              <a:buNone/>
              <a:defRPr/>
            </a:pPr>
            <a:r>
              <a:rPr lang="en-US" dirty="0">
                <a:latin typeface="Avenir Black"/>
                <a:ea typeface="+mn-ea"/>
                <a:cs typeface="Avenir Black"/>
              </a:rPr>
              <a:t>Strengths</a:t>
            </a:r>
          </a:p>
        </p:txBody>
      </p:sp>
      <p:sp>
        <p:nvSpPr>
          <p:cNvPr id="6" name="Content Placeholder 5"/>
          <p:cNvSpPr>
            <a:spLocks noGrp="1"/>
          </p:cNvSpPr>
          <p:nvPr>
            <p:ph sz="half" idx="2"/>
          </p:nvPr>
        </p:nvSpPr>
        <p:spPr>
          <a:xfrm>
            <a:off x="203201" y="2021952"/>
            <a:ext cx="4301065" cy="3261254"/>
          </a:xfrm>
        </p:spPr>
        <p:txBody>
          <a:bodyPr rtlCol="0">
            <a:noAutofit/>
          </a:bodyPr>
          <a:lstStyle/>
          <a:p>
            <a:pPr>
              <a:spcBef>
                <a:spcPts val="600"/>
              </a:spcBef>
              <a:spcAft>
                <a:spcPts val="600"/>
              </a:spcAft>
              <a:defRPr/>
            </a:pPr>
            <a:r>
              <a:rPr lang="en-US" sz="2000" dirty="0">
                <a:latin typeface="Avenir Book"/>
                <a:ea typeface="MS PGothic" charset="0"/>
                <a:cs typeface="Avenir Book"/>
              </a:rPr>
              <a:t>Terrific source of hypotheses for experiments</a:t>
            </a:r>
          </a:p>
          <a:p>
            <a:pPr>
              <a:spcBef>
                <a:spcPts val="600"/>
              </a:spcBef>
              <a:spcAft>
                <a:spcPts val="600"/>
              </a:spcAft>
              <a:defRPr/>
            </a:pPr>
            <a:r>
              <a:rPr lang="en-US" sz="2000" dirty="0">
                <a:latin typeface="Avenir Book"/>
                <a:ea typeface="MS PGothic" charset="0"/>
                <a:cs typeface="Avenir Book"/>
              </a:rPr>
              <a:t>Naturalistic - recording actual behavior</a:t>
            </a:r>
          </a:p>
          <a:p>
            <a:pPr>
              <a:spcBef>
                <a:spcPts val="600"/>
              </a:spcBef>
              <a:spcAft>
                <a:spcPts val="600"/>
              </a:spcAft>
              <a:defRPr/>
            </a:pPr>
            <a:r>
              <a:rPr lang="en-US" sz="2000" dirty="0">
                <a:latin typeface="Avenir Book"/>
                <a:ea typeface="MS PGothic" charset="0"/>
                <a:cs typeface="Avenir Book"/>
              </a:rPr>
              <a:t>High external validity</a:t>
            </a:r>
          </a:p>
          <a:p>
            <a:pPr>
              <a:spcBef>
                <a:spcPts val="600"/>
              </a:spcBef>
              <a:spcAft>
                <a:spcPts val="600"/>
              </a:spcAft>
              <a:defRPr/>
            </a:pPr>
            <a:r>
              <a:rPr lang="en-US" sz="2000" dirty="0">
                <a:latin typeface="Avenir Book"/>
                <a:ea typeface="MS PGothic" charset="0"/>
                <a:cs typeface="Avenir Book"/>
              </a:rPr>
              <a:t>Flexible</a:t>
            </a:r>
          </a:p>
          <a:p>
            <a:pPr>
              <a:spcBef>
                <a:spcPts val="600"/>
              </a:spcBef>
              <a:spcAft>
                <a:spcPts val="600"/>
              </a:spcAft>
              <a:defRPr/>
            </a:pPr>
            <a:r>
              <a:rPr lang="en-US" sz="2000" dirty="0">
                <a:latin typeface="Avenir Book"/>
                <a:ea typeface="MS PGothic" charset="0"/>
                <a:cs typeface="Avenir Book"/>
              </a:rPr>
              <a:t>We can use observational methods in conducting experiments</a:t>
            </a:r>
          </a:p>
        </p:txBody>
      </p:sp>
      <p:sp>
        <p:nvSpPr>
          <p:cNvPr id="7" name="Text Placeholder 6"/>
          <p:cNvSpPr>
            <a:spLocks noGrp="1"/>
          </p:cNvSpPr>
          <p:nvPr>
            <p:ph type="body" sz="quarter" idx="3"/>
          </p:nvPr>
        </p:nvSpPr>
        <p:spPr>
          <a:xfrm>
            <a:off x="4741329" y="1200687"/>
            <a:ext cx="4182533" cy="639762"/>
          </a:xfrm>
          <a:solidFill>
            <a:srgbClr val="4F81BD"/>
          </a:solidFill>
        </p:spPr>
        <p:txBody>
          <a:bodyPr rtlCol="0" anchor="ctr"/>
          <a:lstStyle/>
          <a:p>
            <a:pPr algn="ctr" fontAlgn="auto">
              <a:buFont typeface="Arial" pitchFamily="34" charset="0"/>
              <a:buNone/>
              <a:defRPr/>
            </a:pPr>
            <a:r>
              <a:rPr lang="en-US" dirty="0">
                <a:latin typeface="Avenir Black"/>
                <a:cs typeface="Avenir Black"/>
              </a:rPr>
              <a:t>Weaknesses</a:t>
            </a:r>
            <a:endParaRPr dirty="0">
              <a:latin typeface="Avenir Black"/>
              <a:cs typeface="Avenir Black"/>
            </a:endParaRPr>
          </a:p>
        </p:txBody>
      </p:sp>
      <p:sp>
        <p:nvSpPr>
          <p:cNvPr id="8" name="Content Placeholder 7"/>
          <p:cNvSpPr>
            <a:spLocks noGrp="1"/>
          </p:cNvSpPr>
          <p:nvPr>
            <p:ph sz="quarter" idx="4"/>
          </p:nvPr>
        </p:nvSpPr>
        <p:spPr>
          <a:xfrm>
            <a:off x="4690530" y="1971152"/>
            <a:ext cx="4182533" cy="4311120"/>
          </a:xfrm>
        </p:spPr>
        <p:txBody>
          <a:bodyPr rtlCol="0">
            <a:normAutofit fontScale="92500" lnSpcReduction="10000"/>
          </a:bodyPr>
          <a:lstStyle/>
          <a:p>
            <a:pPr>
              <a:lnSpc>
                <a:spcPct val="110000"/>
              </a:lnSpc>
              <a:spcBef>
                <a:spcPts val="600"/>
              </a:spcBef>
              <a:spcAft>
                <a:spcPts val="600"/>
              </a:spcAft>
              <a:buClr>
                <a:schemeClr val="accent1"/>
              </a:buClr>
              <a:buSzPct val="85000"/>
              <a:defRPr/>
            </a:pPr>
            <a:r>
              <a:rPr lang="en-US" sz="2200" dirty="0">
                <a:latin typeface="Avenir Book"/>
                <a:cs typeface="Avenir Book"/>
              </a:rPr>
              <a:t>Ethical concerns</a:t>
            </a:r>
          </a:p>
          <a:p>
            <a:pPr>
              <a:lnSpc>
                <a:spcPct val="110000"/>
              </a:lnSpc>
              <a:spcBef>
                <a:spcPts val="600"/>
              </a:spcBef>
              <a:spcAft>
                <a:spcPts val="600"/>
              </a:spcAft>
              <a:buClr>
                <a:schemeClr val="accent1"/>
              </a:buClr>
              <a:buSzPct val="85000"/>
              <a:defRPr/>
            </a:pPr>
            <a:r>
              <a:rPr lang="en-US" sz="2200" dirty="0">
                <a:latin typeface="Avenir Book"/>
                <a:cs typeface="Avenir Book"/>
              </a:rPr>
              <a:t>Reactivity = people know they are being watched and may change their behaviors</a:t>
            </a:r>
          </a:p>
          <a:p>
            <a:pPr>
              <a:lnSpc>
                <a:spcPct val="110000"/>
              </a:lnSpc>
              <a:spcBef>
                <a:spcPts val="600"/>
              </a:spcBef>
              <a:spcAft>
                <a:spcPts val="600"/>
              </a:spcAft>
              <a:buClr>
                <a:schemeClr val="accent1"/>
              </a:buClr>
              <a:buSzPct val="85000"/>
              <a:defRPr/>
            </a:pPr>
            <a:r>
              <a:rPr lang="en-US" sz="2200" dirty="0">
                <a:latin typeface="Avenir Book"/>
                <a:cs typeface="Avenir Book"/>
              </a:rPr>
              <a:t>Humans are fallible observers; we miss a lot</a:t>
            </a:r>
          </a:p>
          <a:p>
            <a:pPr>
              <a:lnSpc>
                <a:spcPct val="110000"/>
              </a:lnSpc>
              <a:spcBef>
                <a:spcPts val="600"/>
              </a:spcBef>
              <a:spcAft>
                <a:spcPts val="600"/>
              </a:spcAft>
              <a:buClr>
                <a:schemeClr val="accent1"/>
              </a:buClr>
              <a:buSzPct val="85000"/>
              <a:defRPr/>
            </a:pPr>
            <a:r>
              <a:rPr lang="en-US" sz="2200" dirty="0">
                <a:latin typeface="Avenir Book"/>
                <a:cs typeface="Avenir Book"/>
              </a:rPr>
              <a:t>Delimiting = breaking up behavior into pieces</a:t>
            </a:r>
          </a:p>
          <a:p>
            <a:pPr>
              <a:lnSpc>
                <a:spcPct val="110000"/>
              </a:lnSpc>
              <a:spcBef>
                <a:spcPts val="600"/>
              </a:spcBef>
              <a:spcAft>
                <a:spcPts val="600"/>
              </a:spcAft>
              <a:buClr>
                <a:schemeClr val="accent1"/>
              </a:buClr>
              <a:buSzPct val="85000"/>
              <a:defRPr/>
            </a:pPr>
            <a:r>
              <a:rPr lang="en-US" sz="2200" dirty="0">
                <a:latin typeface="Avenir Book"/>
                <a:cs typeface="Avenir Book"/>
              </a:rPr>
              <a:t>Good Operational definitions are difficult sometimes</a:t>
            </a:r>
          </a:p>
          <a:p>
            <a:pPr>
              <a:lnSpc>
                <a:spcPct val="110000"/>
              </a:lnSpc>
              <a:spcBef>
                <a:spcPts val="600"/>
              </a:spcBef>
              <a:spcAft>
                <a:spcPts val="600"/>
              </a:spcAft>
              <a:buClr>
                <a:schemeClr val="accent1"/>
              </a:buClr>
              <a:buSzPct val="85000"/>
              <a:defRPr/>
            </a:pPr>
            <a:r>
              <a:rPr lang="en-US" sz="2200" dirty="0">
                <a:latin typeface="Avenir Book"/>
                <a:cs typeface="Avenir Book"/>
              </a:rPr>
              <a:t>Description is open to bias</a:t>
            </a:r>
          </a:p>
        </p:txBody>
      </p:sp>
    </p:spTree>
    <p:extLst>
      <p:ext uri="{BB962C8B-B14F-4D97-AF65-F5344CB8AC3E}">
        <p14:creationId xmlns:p14="http://schemas.microsoft.com/office/powerpoint/2010/main" val="137274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Issues in Observation</a:t>
            </a:r>
          </a:p>
        </p:txBody>
      </p:sp>
      <p:sp>
        <p:nvSpPr>
          <p:cNvPr id="7" name="Content Placeholder 6"/>
          <p:cNvSpPr>
            <a:spLocks noGrp="1"/>
          </p:cNvSpPr>
          <p:nvPr>
            <p:ph idx="1"/>
          </p:nvPr>
        </p:nvSpPr>
        <p:spPr/>
        <p:txBody>
          <a:bodyPr>
            <a:normAutofit fontScale="85000" lnSpcReduction="10000"/>
          </a:bodyPr>
          <a:lstStyle/>
          <a:p>
            <a:r>
              <a:rPr lang="en-US" b="1" dirty="0"/>
              <a:t>Observer Bias </a:t>
            </a:r>
            <a:r>
              <a:rPr lang="en-US" dirty="0"/>
              <a:t>= every observer is going to have a set of beliefs and expectations that will cloud their view of the observation</a:t>
            </a:r>
          </a:p>
          <a:p>
            <a:r>
              <a:rPr lang="en-US" b="1" dirty="0"/>
              <a:t>Confirmation bias </a:t>
            </a:r>
            <a:r>
              <a:rPr lang="en-US" dirty="0"/>
              <a:t>= looking for behaviors to confirm beliefs</a:t>
            </a:r>
          </a:p>
          <a:p>
            <a:r>
              <a:rPr lang="en-US" b="1" dirty="0"/>
              <a:t>Causal bias </a:t>
            </a:r>
            <a:r>
              <a:rPr lang="en-US" dirty="0"/>
              <a:t>= perception of non-meaningful behaviors as meaningful</a:t>
            </a:r>
          </a:p>
          <a:p>
            <a:r>
              <a:rPr lang="en-US" b="1" dirty="0"/>
              <a:t>Observer Drift </a:t>
            </a:r>
            <a:r>
              <a:rPr lang="en-US" dirty="0"/>
              <a:t>= the observer’s way of observing may shift over the course of the investigation</a:t>
            </a:r>
          </a:p>
          <a:p>
            <a:r>
              <a:rPr lang="en-US" b="1" dirty="0"/>
              <a:t>Sampling</a:t>
            </a:r>
            <a:r>
              <a:rPr lang="en-US" dirty="0"/>
              <a:t> = because we cannot observe everything we may miss examples of important behaviors</a:t>
            </a:r>
          </a:p>
        </p:txBody>
      </p:sp>
    </p:spTree>
    <p:extLst>
      <p:ext uri="{BB962C8B-B14F-4D97-AF65-F5344CB8AC3E}">
        <p14:creationId xmlns:p14="http://schemas.microsoft.com/office/powerpoint/2010/main" val="932085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p:nvPr/>
        </p:nvSpPr>
        <p:spPr>
          <a:xfrm>
            <a:off x="0" y="0"/>
            <a:ext cx="9144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 name="Google Shape;235;p18"/>
          <p:cNvSpPr txBox="1"/>
          <p:nvPr/>
        </p:nvSpPr>
        <p:spPr>
          <a:xfrm>
            <a:off x="158751" y="920880"/>
            <a:ext cx="8822267" cy="95726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5000"/>
              <a:buFont typeface="Avenir"/>
              <a:buNone/>
            </a:pPr>
            <a:r>
              <a:rPr lang="en-US" sz="5000" b="0" i="0" u="none" strike="noStrike" cap="none">
                <a:solidFill>
                  <a:schemeClr val="lt1"/>
                </a:solidFill>
                <a:latin typeface="Avenir"/>
                <a:ea typeface="Avenir"/>
                <a:cs typeface="Avenir"/>
                <a:sym typeface="Avenir"/>
              </a:rPr>
              <a:t>Survey Design</a:t>
            </a:r>
            <a:endParaRPr/>
          </a:p>
        </p:txBody>
      </p:sp>
      <p:sp>
        <p:nvSpPr>
          <p:cNvPr id="236" name="Google Shape;236;p18"/>
          <p:cNvSpPr txBox="1"/>
          <p:nvPr/>
        </p:nvSpPr>
        <p:spPr>
          <a:xfrm>
            <a:off x="474135" y="5873195"/>
            <a:ext cx="8191501" cy="95726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00"/>
              </a:buClr>
              <a:buSzPts val="2600"/>
              <a:buFont typeface="Arial"/>
              <a:buNone/>
            </a:pPr>
            <a:r>
              <a:rPr lang="en-US" sz="2600" b="0" i="0" u="none" strike="noStrike" cap="none" dirty="0">
                <a:solidFill>
                  <a:srgbClr val="FFFF00"/>
                </a:solidFill>
                <a:latin typeface="Arial"/>
                <a:ea typeface="Arial"/>
                <a:cs typeface="Arial"/>
                <a:sym typeface="Arial"/>
              </a:rPr>
              <a:t>According to the </a:t>
            </a:r>
            <a:r>
              <a:rPr lang="en-US" sz="2600" dirty="0">
                <a:solidFill>
                  <a:srgbClr val="FFFF00"/>
                </a:solidFill>
                <a:latin typeface="Arial"/>
                <a:ea typeface="Arial"/>
                <a:cs typeface="Arial"/>
                <a:sym typeface="Arial"/>
              </a:rPr>
              <a:t>Pain </a:t>
            </a:r>
            <a:r>
              <a:rPr lang="en-US" sz="2600" b="0" i="0" u="none" strike="noStrike" cap="none" dirty="0">
                <a:solidFill>
                  <a:srgbClr val="FFFF00"/>
                </a:solidFill>
                <a:latin typeface="Arial"/>
                <a:ea typeface="Arial"/>
                <a:cs typeface="Arial"/>
                <a:sym typeface="Arial"/>
              </a:rPr>
              <a:t>Scale, how do you feel today?</a:t>
            </a:r>
            <a:endParaRPr dirty="0"/>
          </a:p>
        </p:txBody>
      </p:sp>
      <p:pic>
        <p:nvPicPr>
          <p:cNvPr id="1026" name="Picture 2" descr="How To Use A Pain Scale &amp; Create An Effective Treatment Plan ... #1845309 -  PNG Images - PNGio">
            <a:extLst>
              <a:ext uri="{FF2B5EF4-FFF2-40B4-BE49-F238E27FC236}">
                <a16:creationId xmlns:a16="http://schemas.microsoft.com/office/drawing/2014/main" id="{26949B33-162B-44F7-B091-123E6FEB1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35" y="1955959"/>
            <a:ext cx="8360835" cy="3839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7"/>
          <p:cNvSpPr txBox="1">
            <a:spLocks noGrp="1"/>
          </p:cNvSpPr>
          <p:nvPr>
            <p:ph type="title"/>
          </p:nvPr>
        </p:nvSpPr>
        <p:spPr>
          <a:xfrm>
            <a:off x="457200" y="274638"/>
            <a:ext cx="47752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Survey Research</a:t>
            </a:r>
            <a:endParaRPr/>
          </a:p>
        </p:txBody>
      </p:sp>
      <p:graphicFrame>
        <p:nvGraphicFramePr>
          <p:cNvPr id="225" name="Google Shape;225;p17"/>
          <p:cNvGraphicFramePr/>
          <p:nvPr/>
        </p:nvGraphicFramePr>
        <p:xfrm>
          <a:off x="296332" y="4369106"/>
          <a:ext cx="8534400" cy="1859300"/>
        </p:xfrm>
        <a:graphic>
          <a:graphicData uri="http://schemas.openxmlformats.org/drawingml/2006/table">
            <a:tbl>
              <a:tblPr firstRow="1" bandRow="1">
                <a:noFill/>
              </a:tblPr>
              <a:tblGrid>
                <a:gridCol w="43434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96250">
                <a:tc>
                  <a:txBody>
                    <a:bodyPr/>
                    <a:lstStyle/>
                    <a:p>
                      <a:pPr marL="0" marR="0" lvl="0" indent="0" algn="ctr" rtl="0">
                        <a:spcBef>
                          <a:spcPts val="0"/>
                        </a:spcBef>
                        <a:spcAft>
                          <a:spcPts val="0"/>
                        </a:spcAft>
                        <a:buNone/>
                      </a:pPr>
                      <a:r>
                        <a:rPr lang="en-US" sz="2000" b="0" u="none" strike="noStrike" cap="none">
                          <a:latin typeface="Avenir"/>
                          <a:ea typeface="Avenir"/>
                          <a:cs typeface="Avenir"/>
                          <a:sym typeface="Avenir"/>
                        </a:rPr>
                        <a:t>Strengths</a:t>
                      </a:r>
                      <a:endParaRPr/>
                    </a:p>
                  </a:txBody>
                  <a:tcPr marL="91450" marR="91450" marT="45725" marB="45725"/>
                </a:tc>
                <a:tc>
                  <a:txBody>
                    <a:bodyPr/>
                    <a:lstStyle/>
                    <a:p>
                      <a:pPr marL="0" marR="0" lvl="0" indent="0" algn="ctr" rtl="0">
                        <a:spcBef>
                          <a:spcPts val="0"/>
                        </a:spcBef>
                        <a:spcAft>
                          <a:spcPts val="0"/>
                        </a:spcAft>
                        <a:buNone/>
                      </a:pPr>
                      <a:r>
                        <a:rPr lang="en-US" sz="2000" b="0" u="none" strike="noStrike" cap="none">
                          <a:latin typeface="Avenir"/>
                          <a:ea typeface="Avenir"/>
                          <a:cs typeface="Avenir"/>
                          <a:sym typeface="Avenir"/>
                        </a:rPr>
                        <a:t>Weaknesses</a:t>
                      </a:r>
                      <a:endParaRPr/>
                    </a:p>
                  </a:txBody>
                  <a:tcPr marL="91450" marR="91450" marT="45725" marB="45725"/>
                </a:tc>
                <a:extLst>
                  <a:ext uri="{0D108BD9-81ED-4DB2-BD59-A6C34878D82A}">
                    <a16:rowId xmlns:a16="http://schemas.microsoft.com/office/drawing/2014/main" val="10000"/>
                  </a:ext>
                </a:extLst>
              </a:tr>
              <a:tr h="1072175">
                <a:tc>
                  <a:txBody>
                    <a:bodyPr/>
                    <a:lstStyle/>
                    <a:p>
                      <a:pPr marL="228600" marR="0" lvl="0" indent="-228600" algn="l" rtl="0">
                        <a:spcBef>
                          <a:spcPts val="0"/>
                        </a:spcBef>
                        <a:spcAft>
                          <a:spcPts val="0"/>
                        </a:spcAft>
                        <a:buClr>
                          <a:schemeClr val="dk1"/>
                        </a:buClr>
                        <a:buSzPts val="1800"/>
                        <a:buFont typeface="Arial"/>
                        <a:buChar char="•"/>
                      </a:pPr>
                      <a:r>
                        <a:rPr lang="en-US" sz="1800" u="none" strike="noStrike" cap="none">
                          <a:latin typeface="Avenir"/>
                          <a:ea typeface="Avenir"/>
                          <a:cs typeface="Avenir"/>
                          <a:sym typeface="Avenir"/>
                        </a:rPr>
                        <a:t>Relatively easy (and cheap) to get lots of data</a:t>
                      </a:r>
                      <a:endParaRPr/>
                    </a:p>
                    <a:p>
                      <a:pPr marL="228600" marR="0" lvl="0" indent="-228600" algn="l" rtl="0">
                        <a:spcBef>
                          <a:spcPts val="0"/>
                        </a:spcBef>
                        <a:spcAft>
                          <a:spcPts val="0"/>
                        </a:spcAft>
                        <a:buClr>
                          <a:schemeClr val="dk1"/>
                        </a:buClr>
                        <a:buSzPts val="1800"/>
                        <a:buFont typeface="Arial"/>
                        <a:buChar char="•"/>
                      </a:pPr>
                      <a:r>
                        <a:rPr lang="en-US" sz="1800" u="none" strike="noStrike" cap="none">
                          <a:latin typeface="Avenir"/>
                          <a:ea typeface="Avenir"/>
                          <a:cs typeface="Avenir"/>
                          <a:sym typeface="Avenir"/>
                        </a:rPr>
                        <a:t>Can find relationships between variables of interest that drives future research</a:t>
                      </a:r>
                      <a:endParaRPr/>
                    </a:p>
                  </a:txBody>
                  <a:tcPr marL="91450" marR="91450" marT="45725" marB="45725"/>
                </a:tc>
                <a:tc>
                  <a:txBody>
                    <a:bodyPr/>
                    <a:lstStyle/>
                    <a:p>
                      <a:pPr marL="228600" marR="0" lvl="0" indent="-228600" algn="l" rtl="0">
                        <a:spcBef>
                          <a:spcPts val="0"/>
                        </a:spcBef>
                        <a:spcAft>
                          <a:spcPts val="0"/>
                        </a:spcAft>
                        <a:buClr>
                          <a:schemeClr val="dk1"/>
                        </a:buClr>
                        <a:buSzPts val="1800"/>
                        <a:buFont typeface="Arial"/>
                        <a:buChar char="•"/>
                      </a:pPr>
                      <a:r>
                        <a:rPr lang="en-US" sz="1800" u="none" strike="noStrike" cap="none">
                          <a:latin typeface="Avenir"/>
                          <a:ea typeface="Avenir"/>
                          <a:cs typeface="Avenir"/>
                          <a:sym typeface="Avenir"/>
                        </a:rPr>
                        <a:t>Cannot infer causal relationships between variables</a:t>
                      </a:r>
                      <a:endParaRPr/>
                    </a:p>
                    <a:p>
                      <a:pPr marL="228600" marR="0" lvl="0" indent="-228600" algn="l" rtl="0">
                        <a:spcBef>
                          <a:spcPts val="0"/>
                        </a:spcBef>
                        <a:spcAft>
                          <a:spcPts val="0"/>
                        </a:spcAft>
                        <a:buClr>
                          <a:schemeClr val="dk1"/>
                        </a:buClr>
                        <a:buSzPts val="1800"/>
                        <a:buFont typeface="Arial"/>
                        <a:buChar char="•"/>
                      </a:pPr>
                      <a:r>
                        <a:rPr lang="en-US" sz="1800" u="none" strike="noStrike" cap="none">
                          <a:latin typeface="Avenir"/>
                          <a:ea typeface="Avenir"/>
                          <a:cs typeface="Avenir"/>
                          <a:sym typeface="Avenir"/>
                        </a:rPr>
                        <a:t>Reliability and validity of measures is more difficult to determine than most realize</a:t>
                      </a:r>
                      <a:endParaRPr/>
                    </a:p>
                  </a:txBody>
                  <a:tcPr marL="91450" marR="91450" marT="45725" marB="45725"/>
                </a:tc>
                <a:extLst>
                  <a:ext uri="{0D108BD9-81ED-4DB2-BD59-A6C34878D82A}">
                    <a16:rowId xmlns:a16="http://schemas.microsoft.com/office/drawing/2014/main" val="10001"/>
                  </a:ext>
                </a:extLst>
              </a:tr>
            </a:tbl>
          </a:graphicData>
        </a:graphic>
      </p:graphicFrame>
      <p:sp>
        <p:nvSpPr>
          <p:cNvPr id="226" name="Google Shape;226;p17"/>
          <p:cNvSpPr/>
          <p:nvPr/>
        </p:nvSpPr>
        <p:spPr>
          <a:xfrm>
            <a:off x="296332" y="1411210"/>
            <a:ext cx="5130271"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A6A6A6"/>
              </a:buClr>
              <a:buSzPts val="2000"/>
              <a:buFont typeface="Arial"/>
              <a:buNone/>
            </a:pPr>
            <a:r>
              <a:rPr lang="en-US" sz="2000" b="0" i="0" u="none" strike="noStrike" cap="none">
                <a:solidFill>
                  <a:srgbClr val="A6A6A6"/>
                </a:solidFill>
                <a:latin typeface="Avenir"/>
                <a:ea typeface="Avenir"/>
                <a:cs typeface="Avenir"/>
                <a:sym typeface="Avenir"/>
              </a:rPr>
              <a:t>Invite participants to complete surveys/questionnaires that measure various attitudes, psychological traits, etc. Can be descriptive or correlational.</a:t>
            </a:r>
            <a:endParaRPr/>
          </a:p>
        </p:txBody>
      </p:sp>
      <p:sp>
        <p:nvSpPr>
          <p:cNvPr id="227" name="Google Shape;227;p17"/>
          <p:cNvSpPr txBox="1"/>
          <p:nvPr/>
        </p:nvSpPr>
        <p:spPr>
          <a:xfrm>
            <a:off x="452964" y="3062864"/>
            <a:ext cx="8221135" cy="707886"/>
          </a:xfrm>
          <a:prstGeom prst="rect">
            <a:avLst/>
          </a:prstGeom>
          <a:noFill/>
          <a:ln>
            <a:noFill/>
          </a:ln>
        </p:spPr>
        <p:txBody>
          <a:bodyPr spcFirstLastPara="1" wrap="square" lIns="91425" tIns="45700" rIns="91425" bIns="45700" anchor="t" anchorCtr="0">
            <a:spAutoFit/>
          </a:bodyPr>
          <a:lstStyle/>
          <a:p>
            <a:pPr marL="0" marR="0" lvl="2" indent="0" algn="l" rtl="0">
              <a:spcBef>
                <a:spcPts val="0"/>
              </a:spcBef>
              <a:spcAft>
                <a:spcPts val="0"/>
              </a:spcAft>
              <a:buNone/>
            </a:pPr>
            <a:r>
              <a:rPr lang="en-US" sz="2000" b="0" i="0" u="none" strike="noStrike" cap="none">
                <a:solidFill>
                  <a:schemeClr val="dk1"/>
                </a:solidFill>
                <a:latin typeface="Avenir"/>
                <a:ea typeface="Avenir"/>
                <a:cs typeface="Avenir"/>
                <a:sym typeface="Avenir"/>
              </a:rPr>
              <a:t>Examples: </a:t>
            </a:r>
            <a:r>
              <a:rPr lang="en-US" sz="2000" b="0" i="1" u="none" strike="noStrike" cap="none">
                <a:solidFill>
                  <a:schemeClr val="dk1"/>
                </a:solidFill>
                <a:latin typeface="Avenir"/>
                <a:ea typeface="Avenir"/>
                <a:cs typeface="Avenir"/>
                <a:sym typeface="Avenir"/>
              </a:rPr>
              <a:t>Polling in political campaigns to find out which type of people support which type of candidate; personality assessments. </a:t>
            </a:r>
            <a:endParaRPr sz="2000" b="0" i="0" u="none" strike="noStrike" cap="none">
              <a:solidFill>
                <a:schemeClr val="dk1"/>
              </a:solidFill>
              <a:latin typeface="Avenir"/>
              <a:ea typeface="Avenir"/>
              <a:cs typeface="Avenir"/>
              <a:sym typeface="Avenir"/>
            </a:endParaRPr>
          </a:p>
        </p:txBody>
      </p:sp>
      <p:pic>
        <p:nvPicPr>
          <p:cNvPr id="228" name="Google Shape;228;p17"/>
          <p:cNvPicPr preferRelativeResize="0"/>
          <p:nvPr/>
        </p:nvPicPr>
        <p:blipFill rotWithShape="1">
          <a:blip r:embed="rId3">
            <a:alphaModFix/>
          </a:blip>
          <a:srcRect/>
          <a:stretch/>
        </p:blipFill>
        <p:spPr>
          <a:xfrm>
            <a:off x="5752710" y="629588"/>
            <a:ext cx="2949689" cy="1672810"/>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9"/>
          <p:cNvSpPr txBox="1">
            <a:spLocks noGrp="1"/>
          </p:cNvSpPr>
          <p:nvPr>
            <p:ph type="title"/>
          </p:nvPr>
        </p:nvSpPr>
        <p:spPr>
          <a:xfrm>
            <a:off x="457200" y="17304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Avenir"/>
              <a:buNone/>
            </a:pPr>
            <a:r>
              <a:rPr lang="en-US" sz="3600">
                <a:latin typeface="Avenir"/>
                <a:ea typeface="Avenir"/>
                <a:cs typeface="Avenir"/>
                <a:sym typeface="Avenir"/>
              </a:rPr>
              <a:t>Closed- vs. Open-ended Questions</a:t>
            </a:r>
            <a:endParaRPr/>
          </a:p>
        </p:txBody>
      </p:sp>
      <p:sp>
        <p:nvSpPr>
          <p:cNvPr id="244" name="Google Shape;244;p19"/>
          <p:cNvSpPr txBox="1">
            <a:spLocks noGrp="1"/>
          </p:cNvSpPr>
          <p:nvPr>
            <p:ph type="body" idx="1"/>
          </p:nvPr>
        </p:nvSpPr>
        <p:spPr>
          <a:xfrm>
            <a:off x="457200" y="1667932"/>
            <a:ext cx="8229600" cy="50207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Noto Sans Symbols"/>
              <a:buNone/>
            </a:pPr>
            <a:r>
              <a:rPr lang="en-US">
                <a:latin typeface="Avenir"/>
                <a:ea typeface="Avenir"/>
                <a:cs typeface="Avenir"/>
                <a:sym typeface="Avenir"/>
              </a:rPr>
              <a:t>What is your ethnicity? _______________</a:t>
            </a:r>
            <a:endParaRPr/>
          </a:p>
          <a:p>
            <a:pPr marL="0" lvl="0" indent="0" algn="ctr" rtl="0">
              <a:spcBef>
                <a:spcPts val="2440"/>
              </a:spcBef>
              <a:spcAft>
                <a:spcPts val="0"/>
              </a:spcAft>
              <a:buClr>
                <a:schemeClr val="dk1"/>
              </a:buClr>
              <a:buSzPts val="3200"/>
              <a:buFont typeface="Noto Sans Symbols"/>
              <a:buNone/>
            </a:pPr>
            <a:r>
              <a:rPr lang="en-US">
                <a:latin typeface="Avenir"/>
                <a:ea typeface="Avenir"/>
                <a:cs typeface="Avenir"/>
                <a:sym typeface="Avenir"/>
              </a:rPr>
              <a:t>vs.</a:t>
            </a:r>
            <a:endParaRPr/>
          </a:p>
          <a:p>
            <a:pPr marL="0" lvl="0" indent="0" algn="l" rtl="0">
              <a:spcBef>
                <a:spcPts val="2440"/>
              </a:spcBef>
              <a:spcAft>
                <a:spcPts val="0"/>
              </a:spcAft>
              <a:buClr>
                <a:schemeClr val="dk1"/>
              </a:buClr>
              <a:buSzPts val="3200"/>
              <a:buFont typeface="Noto Sans Symbols"/>
              <a:buNone/>
            </a:pPr>
            <a:r>
              <a:rPr lang="en-US">
                <a:latin typeface="Avenir"/>
                <a:ea typeface="Avenir"/>
                <a:cs typeface="Avenir"/>
                <a:sym typeface="Avenir"/>
              </a:rPr>
              <a:t>What is your ethnicity (check one):</a:t>
            </a:r>
            <a:endParaRPr/>
          </a:p>
          <a:p>
            <a:pPr marL="0" lvl="0" indent="0" algn="ctr" rtl="0">
              <a:spcBef>
                <a:spcPts val="1760"/>
              </a:spcBef>
              <a:spcAft>
                <a:spcPts val="0"/>
              </a:spcAft>
              <a:buClr>
                <a:srgbClr val="7F7F7F"/>
              </a:buClr>
              <a:buSzPts val="2800"/>
              <a:buFont typeface="Noto Sans Symbols"/>
              <a:buNone/>
            </a:pPr>
            <a:r>
              <a:rPr lang="en-US" sz="2800">
                <a:solidFill>
                  <a:srgbClr val="7F7F7F"/>
                </a:solidFill>
                <a:latin typeface="Avenir"/>
                <a:ea typeface="Avenir"/>
                <a:cs typeface="Avenir"/>
                <a:sym typeface="Avenir"/>
              </a:rPr>
              <a:t>__White   __Black   __Latino  __Asian  __Other</a:t>
            </a:r>
            <a:endParaRPr/>
          </a:p>
          <a:p>
            <a:pPr marL="0" lvl="0" indent="0" algn="l" rtl="0">
              <a:spcBef>
                <a:spcPts val="1560"/>
              </a:spcBef>
              <a:spcAft>
                <a:spcPts val="0"/>
              </a:spcAft>
              <a:buClr>
                <a:schemeClr val="dk1"/>
              </a:buClr>
              <a:buSzPts val="1800"/>
              <a:buFont typeface="Noto Sans Symbols"/>
              <a:buNone/>
            </a:pPr>
            <a:endParaRPr sz="1800">
              <a:latin typeface="Avenir"/>
              <a:ea typeface="Avenir"/>
              <a:cs typeface="Avenir"/>
              <a:sym typeface="Avenir"/>
            </a:endParaRPr>
          </a:p>
          <a:p>
            <a:pPr marL="0" lvl="0" indent="0" algn="ctr" rtl="0">
              <a:spcBef>
                <a:spcPts val="600"/>
              </a:spcBef>
              <a:spcAft>
                <a:spcPts val="0"/>
              </a:spcAft>
              <a:buClr>
                <a:srgbClr val="FF0000"/>
              </a:buClr>
              <a:buSzPts val="3200"/>
              <a:buNone/>
            </a:pPr>
            <a:r>
              <a:rPr lang="en-US">
                <a:solidFill>
                  <a:srgbClr val="FF0000"/>
                </a:solidFill>
                <a:latin typeface="Avenir"/>
                <a:ea typeface="Avenir"/>
                <a:cs typeface="Avenir"/>
                <a:sym typeface="Avenir"/>
              </a:rPr>
              <a:t>Pros and cons for each?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254D-FC0A-4CF1-BC0B-993FDED8026E}"/>
              </a:ext>
            </a:extLst>
          </p:cNvPr>
          <p:cNvSpPr>
            <a:spLocks noGrp="1"/>
          </p:cNvSpPr>
          <p:nvPr>
            <p:ph type="title"/>
          </p:nvPr>
        </p:nvSpPr>
        <p:spPr/>
        <p:txBody>
          <a:bodyPr/>
          <a:lstStyle/>
          <a:p>
            <a:r>
              <a:rPr lang="en-US" dirty="0"/>
              <a:t>Closed-Ended Questions</a:t>
            </a:r>
          </a:p>
        </p:txBody>
      </p:sp>
      <p:sp>
        <p:nvSpPr>
          <p:cNvPr id="3" name="Content Placeholder 2">
            <a:extLst>
              <a:ext uri="{FF2B5EF4-FFF2-40B4-BE49-F238E27FC236}">
                <a16:creationId xmlns:a16="http://schemas.microsoft.com/office/drawing/2014/main" id="{1B198F08-17F0-4130-86A1-03CB6568E9AC}"/>
              </a:ext>
            </a:extLst>
          </p:cNvPr>
          <p:cNvSpPr>
            <a:spLocks noGrp="1"/>
          </p:cNvSpPr>
          <p:nvPr>
            <p:ph idx="1"/>
          </p:nvPr>
        </p:nvSpPr>
        <p:spPr/>
        <p:txBody>
          <a:bodyPr/>
          <a:lstStyle/>
          <a:p>
            <a:r>
              <a:rPr lang="en-US" dirty="0"/>
              <a:t>Multiple choice</a:t>
            </a:r>
          </a:p>
          <a:p>
            <a:r>
              <a:rPr lang="en-US" dirty="0"/>
              <a:t>Rating Scales</a:t>
            </a:r>
          </a:p>
          <a:p>
            <a:pPr lvl="1"/>
            <a:r>
              <a:rPr lang="en-US" dirty="0"/>
              <a:t>Likert-type</a:t>
            </a:r>
          </a:p>
          <a:p>
            <a:pPr lvl="1"/>
            <a:r>
              <a:rPr lang="en-US" dirty="0"/>
              <a:t>Semantic Differential</a:t>
            </a:r>
          </a:p>
        </p:txBody>
      </p:sp>
    </p:spTree>
    <p:extLst>
      <p:ext uri="{BB962C8B-B14F-4D97-AF65-F5344CB8AC3E}">
        <p14:creationId xmlns:p14="http://schemas.microsoft.com/office/powerpoint/2010/main" val="630488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9CD2-33F1-4CAC-B75D-2B5A10E1CC4E}"/>
              </a:ext>
            </a:extLst>
          </p:cNvPr>
          <p:cNvSpPr>
            <a:spLocks noGrp="1"/>
          </p:cNvSpPr>
          <p:nvPr>
            <p:ph type="title"/>
          </p:nvPr>
        </p:nvSpPr>
        <p:spPr/>
        <p:txBody>
          <a:bodyPr/>
          <a:lstStyle/>
          <a:p>
            <a:r>
              <a:rPr lang="en-US" dirty="0"/>
              <a:t>Semantic Differential Scales</a:t>
            </a:r>
          </a:p>
        </p:txBody>
      </p:sp>
      <p:sp>
        <p:nvSpPr>
          <p:cNvPr id="3" name="Content Placeholder 2">
            <a:extLst>
              <a:ext uri="{FF2B5EF4-FFF2-40B4-BE49-F238E27FC236}">
                <a16:creationId xmlns:a16="http://schemas.microsoft.com/office/drawing/2014/main" id="{FFB9A2B7-6D26-4B54-8F0B-C4D2B4AB53F4}"/>
              </a:ext>
            </a:extLst>
          </p:cNvPr>
          <p:cNvSpPr>
            <a:spLocks noGrp="1"/>
          </p:cNvSpPr>
          <p:nvPr>
            <p:ph idx="1"/>
          </p:nvPr>
        </p:nvSpPr>
        <p:spPr/>
        <p:txBody>
          <a:bodyPr/>
          <a:lstStyle/>
          <a:p>
            <a:r>
              <a:rPr lang="en-US" dirty="0"/>
              <a:t>Participants indicate feelings between two polarized options</a:t>
            </a:r>
          </a:p>
        </p:txBody>
      </p:sp>
      <p:pic>
        <p:nvPicPr>
          <p:cNvPr id="5" name="Picture 4">
            <a:extLst>
              <a:ext uri="{FF2B5EF4-FFF2-40B4-BE49-F238E27FC236}">
                <a16:creationId xmlns:a16="http://schemas.microsoft.com/office/drawing/2014/main" id="{DD354A73-5BF2-46C6-A781-3A3C98E1E49F}"/>
              </a:ext>
            </a:extLst>
          </p:cNvPr>
          <p:cNvPicPr>
            <a:picLocks noChangeAspect="1"/>
          </p:cNvPicPr>
          <p:nvPr/>
        </p:nvPicPr>
        <p:blipFill>
          <a:blip r:embed="rId2"/>
          <a:stretch>
            <a:fillRect/>
          </a:stretch>
        </p:blipFill>
        <p:spPr>
          <a:xfrm>
            <a:off x="376237" y="2816475"/>
            <a:ext cx="8391525" cy="3714750"/>
          </a:xfrm>
          <a:prstGeom prst="rect">
            <a:avLst/>
          </a:prstGeom>
          <a:ln>
            <a:solidFill>
              <a:schemeClr val="tx1"/>
            </a:solidFill>
          </a:ln>
        </p:spPr>
      </p:pic>
    </p:spTree>
    <p:extLst>
      <p:ext uri="{BB962C8B-B14F-4D97-AF65-F5344CB8AC3E}">
        <p14:creationId xmlns:p14="http://schemas.microsoft.com/office/powerpoint/2010/main" val="3698944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0"/>
          <p:cNvPicPr preferRelativeResize="0"/>
          <p:nvPr/>
        </p:nvPicPr>
        <p:blipFill rotWithShape="1">
          <a:blip r:embed="rId3">
            <a:alphaModFix/>
          </a:blip>
          <a:srcRect t="9028" b="51837"/>
          <a:stretch/>
        </p:blipFill>
        <p:spPr>
          <a:xfrm>
            <a:off x="1267326" y="2662990"/>
            <a:ext cx="7267074" cy="3769896"/>
          </a:xfrm>
          <a:prstGeom prst="rect">
            <a:avLst/>
          </a:prstGeom>
          <a:noFill/>
          <a:ln>
            <a:noFill/>
          </a:ln>
        </p:spPr>
      </p:pic>
      <p:sp>
        <p:nvSpPr>
          <p:cNvPr id="4" name="Title 3">
            <a:extLst>
              <a:ext uri="{FF2B5EF4-FFF2-40B4-BE49-F238E27FC236}">
                <a16:creationId xmlns:a16="http://schemas.microsoft.com/office/drawing/2014/main" id="{9BAC85FF-9A42-449E-9D73-30108BFB3802}"/>
              </a:ext>
            </a:extLst>
          </p:cNvPr>
          <p:cNvSpPr>
            <a:spLocks noGrp="1"/>
          </p:cNvSpPr>
          <p:nvPr>
            <p:ph type="title"/>
          </p:nvPr>
        </p:nvSpPr>
        <p:spPr/>
        <p:txBody>
          <a:bodyPr>
            <a:normAutofit/>
          </a:bodyPr>
          <a:lstStyle/>
          <a:p>
            <a:r>
              <a:rPr lang="en-US" sz="4400" b="0" i="0" u="none" strike="noStrike" cap="none" dirty="0">
                <a:solidFill>
                  <a:schemeClr val="dk1"/>
                </a:solidFill>
                <a:latin typeface="Avenir"/>
                <a:ea typeface="Avenir"/>
                <a:cs typeface="Avenir"/>
                <a:sym typeface="Avenir"/>
              </a:rPr>
              <a:t>Rating (Likert) Scales</a:t>
            </a:r>
            <a:endParaRPr lang="en-US" dirty="0"/>
          </a:p>
        </p:txBody>
      </p:sp>
      <p:sp>
        <p:nvSpPr>
          <p:cNvPr id="5" name="Content Placeholder 4">
            <a:extLst>
              <a:ext uri="{FF2B5EF4-FFF2-40B4-BE49-F238E27FC236}">
                <a16:creationId xmlns:a16="http://schemas.microsoft.com/office/drawing/2014/main" id="{88D0B1FA-A363-4E00-9AF8-61A51A84D522}"/>
              </a:ext>
            </a:extLst>
          </p:cNvPr>
          <p:cNvSpPr>
            <a:spLocks noGrp="1"/>
          </p:cNvSpPr>
          <p:nvPr>
            <p:ph idx="1"/>
          </p:nvPr>
        </p:nvSpPr>
        <p:spPr/>
        <p:txBody>
          <a:bodyPr/>
          <a:lstStyle/>
          <a:p>
            <a:r>
              <a:rPr lang="en-US" dirty="0"/>
              <a:t>Participants indicate level of agreement with statements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t="5263" b="6551"/>
          <a:stretch/>
        </p:blipFill>
        <p:spPr>
          <a:xfrm>
            <a:off x="198968" y="3429747"/>
            <a:ext cx="4191000" cy="1349375"/>
          </a:xfrm>
          <a:prstGeom prst="rect">
            <a:avLst/>
          </a:prstGeom>
          <a:noFill/>
          <a:ln>
            <a:noFill/>
          </a:ln>
        </p:spPr>
      </p:pic>
      <p:pic>
        <p:nvPicPr>
          <p:cNvPr id="258" name="Google Shape;258;p21"/>
          <p:cNvPicPr preferRelativeResize="0"/>
          <p:nvPr/>
        </p:nvPicPr>
        <p:blipFill rotWithShape="1">
          <a:blip r:embed="rId4">
            <a:alphaModFix/>
          </a:blip>
          <a:srcRect b="60753"/>
          <a:stretch/>
        </p:blipFill>
        <p:spPr>
          <a:xfrm>
            <a:off x="1868238" y="2441407"/>
            <a:ext cx="5778500" cy="581025"/>
          </a:xfrm>
          <a:prstGeom prst="rect">
            <a:avLst/>
          </a:prstGeom>
          <a:noFill/>
          <a:ln>
            <a:noFill/>
          </a:ln>
        </p:spPr>
      </p:pic>
      <p:pic>
        <p:nvPicPr>
          <p:cNvPr id="259" name="Google Shape;259;p21"/>
          <p:cNvPicPr preferRelativeResize="0"/>
          <p:nvPr/>
        </p:nvPicPr>
        <p:blipFill rotWithShape="1">
          <a:blip r:embed="rId4">
            <a:alphaModFix/>
          </a:blip>
          <a:srcRect t="52109"/>
          <a:stretch/>
        </p:blipFill>
        <p:spPr>
          <a:xfrm>
            <a:off x="296651" y="1229570"/>
            <a:ext cx="5778500" cy="704850"/>
          </a:xfrm>
          <a:prstGeom prst="rect">
            <a:avLst/>
          </a:prstGeom>
          <a:noFill/>
          <a:ln>
            <a:noFill/>
          </a:ln>
        </p:spPr>
      </p:pic>
      <p:sp>
        <p:nvSpPr>
          <p:cNvPr id="260" name="Google Shape;260;p21"/>
          <p:cNvSpPr txBox="1"/>
          <p:nvPr/>
        </p:nvSpPr>
        <p:spPr>
          <a:xfrm>
            <a:off x="457200" y="79904"/>
            <a:ext cx="8229600" cy="953031"/>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dk1"/>
              </a:buClr>
              <a:buSzPts val="4400"/>
              <a:buFont typeface="Avenir"/>
              <a:buNone/>
            </a:pPr>
            <a:r>
              <a:rPr lang="en-US" sz="4400" dirty="0">
                <a:solidFill>
                  <a:schemeClr val="dk1"/>
                </a:solidFill>
                <a:latin typeface="Avenir"/>
                <a:sym typeface="Avenir"/>
              </a:rPr>
              <a:t>Visual rating scales</a:t>
            </a:r>
            <a:endParaRPr dirty="0"/>
          </a:p>
        </p:txBody>
      </p:sp>
      <p:pic>
        <p:nvPicPr>
          <p:cNvPr id="261" name="Google Shape;261;p21"/>
          <p:cNvPicPr preferRelativeResize="0"/>
          <p:nvPr/>
        </p:nvPicPr>
        <p:blipFill rotWithShape="1">
          <a:blip r:embed="rId5">
            <a:alphaModFix/>
          </a:blip>
          <a:srcRect/>
          <a:stretch/>
        </p:blipFill>
        <p:spPr>
          <a:xfrm>
            <a:off x="4389968" y="4458227"/>
            <a:ext cx="4539211" cy="23198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Anchors Matter</a:t>
            </a:r>
            <a:endParaRPr/>
          </a:p>
        </p:txBody>
      </p:sp>
      <p:sp>
        <p:nvSpPr>
          <p:cNvPr id="267" name="Google Shape;267;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2200"/>
              <a:buAutoNum type="arabicPeriod"/>
            </a:pPr>
            <a:r>
              <a:rPr lang="en-US" sz="2200">
                <a:latin typeface="Avenir"/>
                <a:ea typeface="Avenir"/>
                <a:cs typeface="Avenir"/>
                <a:sym typeface="Avenir"/>
              </a:rPr>
              <a:t>Your choice of anchor changes the meaning of a question:</a:t>
            </a:r>
            <a:endParaRPr/>
          </a:p>
          <a:p>
            <a:pPr marL="0" lvl="0" indent="0" algn="l" rtl="0">
              <a:spcBef>
                <a:spcPts val="640"/>
              </a:spcBef>
              <a:spcAft>
                <a:spcPts val="0"/>
              </a:spcAft>
              <a:buClr>
                <a:schemeClr val="dk1"/>
              </a:buClr>
              <a:buSzPts val="3200"/>
              <a:buNone/>
            </a:pPr>
            <a:endParaRPr>
              <a:latin typeface="Avenir"/>
              <a:ea typeface="Avenir"/>
              <a:cs typeface="Avenir"/>
              <a:sym typeface="Avenir"/>
            </a:endParaRPr>
          </a:p>
          <a:p>
            <a:pPr marL="0" lvl="0" indent="0" algn="l" rtl="0">
              <a:spcBef>
                <a:spcPts val="440"/>
              </a:spcBef>
              <a:spcAft>
                <a:spcPts val="0"/>
              </a:spcAft>
              <a:buClr>
                <a:schemeClr val="dk1"/>
              </a:buClr>
              <a:buSzPts val="2200"/>
              <a:buNone/>
            </a:pPr>
            <a:r>
              <a:rPr lang="en-US" sz="2200">
                <a:latin typeface="Avenir"/>
                <a:ea typeface="Avenir"/>
                <a:cs typeface="Avenir"/>
                <a:sym typeface="Avenir"/>
              </a:rPr>
              <a:t>	   How satisfied are you with your semester thus far?</a:t>
            </a:r>
            <a:endParaRPr/>
          </a:p>
        </p:txBody>
      </p:sp>
      <p:sp>
        <p:nvSpPr>
          <p:cNvPr id="268" name="Google Shape;268;p22"/>
          <p:cNvSpPr txBox="1"/>
          <p:nvPr/>
        </p:nvSpPr>
        <p:spPr>
          <a:xfrm>
            <a:off x="1255404" y="3171582"/>
            <a:ext cx="1659429" cy="2492990"/>
          </a:xfrm>
          <a:prstGeom prst="rect">
            <a:avLst/>
          </a:prstGeom>
          <a:noFill/>
          <a:ln w="9525" cap="flat" cmpd="sng">
            <a:solidFill>
              <a:srgbClr val="292934"/>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(Not at all)</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(Extremely)</a:t>
            </a:r>
            <a:endParaRPr/>
          </a:p>
        </p:txBody>
      </p:sp>
      <p:sp>
        <p:nvSpPr>
          <p:cNvPr id="269" name="Google Shape;269;p22"/>
          <p:cNvSpPr txBox="1"/>
          <p:nvPr/>
        </p:nvSpPr>
        <p:spPr>
          <a:xfrm>
            <a:off x="3434278" y="3171582"/>
            <a:ext cx="2159566" cy="2492990"/>
          </a:xfrm>
          <a:prstGeom prst="rect">
            <a:avLst/>
          </a:prstGeom>
          <a:noFill/>
          <a:ln w="9525" cap="flat" cmpd="sng">
            <a:solidFill>
              <a:srgbClr val="292934"/>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(Not very much)</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(Completely)</a:t>
            </a:r>
            <a:endParaRPr/>
          </a:p>
        </p:txBody>
      </p:sp>
      <p:sp>
        <p:nvSpPr>
          <p:cNvPr id="270" name="Google Shape;270;p22"/>
          <p:cNvSpPr txBox="1"/>
          <p:nvPr/>
        </p:nvSpPr>
        <p:spPr>
          <a:xfrm>
            <a:off x="6050144" y="3171583"/>
            <a:ext cx="1915909" cy="2492990"/>
          </a:xfrm>
          <a:prstGeom prst="rect">
            <a:avLst/>
          </a:prstGeom>
          <a:noFill/>
          <a:ln w="9525" cap="flat" cmpd="sng">
            <a:solidFill>
              <a:srgbClr val="292934"/>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(Not at all)</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(Slightly)</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(Quite)</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(Mostly)</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(Very)</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(A great deal)</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(Extremely)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3331" y="16936"/>
            <a:ext cx="8382000" cy="1371600"/>
          </a:xfrm>
        </p:spPr>
        <p:txBody>
          <a:bodyPr>
            <a:normAutofit/>
          </a:bodyPr>
          <a:lstStyle/>
          <a:p>
            <a:pPr fontAlgn="auto">
              <a:spcAft>
                <a:spcPts val="0"/>
              </a:spcAft>
              <a:defRPr/>
            </a:pPr>
            <a:r>
              <a:rPr lang="en-US" sz="3600" dirty="0">
                <a:latin typeface="Avenir Black"/>
                <a:cs typeface="Avenir Black"/>
              </a:rPr>
              <a:t>Two Main Approaches to Observation</a:t>
            </a:r>
          </a:p>
        </p:txBody>
      </p:sp>
      <p:sp>
        <p:nvSpPr>
          <p:cNvPr id="5" name="Text Placeholder 4"/>
          <p:cNvSpPr>
            <a:spLocks noGrp="1"/>
          </p:cNvSpPr>
          <p:nvPr>
            <p:ph type="body" idx="1"/>
          </p:nvPr>
        </p:nvSpPr>
        <p:spPr>
          <a:xfrm>
            <a:off x="423331" y="1437749"/>
            <a:ext cx="4080936" cy="639762"/>
          </a:xfrm>
          <a:solidFill>
            <a:schemeClr val="accent1">
              <a:lumMod val="40000"/>
              <a:lumOff val="60000"/>
            </a:schemeClr>
          </a:solidFill>
        </p:spPr>
        <p:txBody>
          <a:bodyPr rtlCol="0" anchor="ctr"/>
          <a:lstStyle/>
          <a:p>
            <a:pPr algn="ctr" fontAlgn="auto">
              <a:buFont typeface="Arial" pitchFamily="34" charset="0"/>
              <a:buNone/>
              <a:defRPr/>
            </a:pPr>
            <a:r>
              <a:rPr lang="en-US" dirty="0">
                <a:latin typeface="Avenir Black"/>
                <a:ea typeface="+mn-ea"/>
                <a:cs typeface="Avenir Black"/>
              </a:rPr>
              <a:t>QUANTITATIVE</a:t>
            </a:r>
          </a:p>
        </p:txBody>
      </p:sp>
      <p:sp>
        <p:nvSpPr>
          <p:cNvPr id="6" name="Content Placeholder 5"/>
          <p:cNvSpPr>
            <a:spLocks noGrp="1"/>
          </p:cNvSpPr>
          <p:nvPr>
            <p:ph sz="half" idx="2"/>
          </p:nvPr>
        </p:nvSpPr>
        <p:spPr>
          <a:xfrm>
            <a:off x="372532" y="2292880"/>
            <a:ext cx="4080936" cy="4565120"/>
          </a:xfrm>
        </p:spPr>
        <p:txBody>
          <a:bodyPr rtlCol="0">
            <a:noAutofit/>
          </a:bodyPr>
          <a:lstStyle/>
          <a:p>
            <a:pPr>
              <a:spcBef>
                <a:spcPts val="600"/>
              </a:spcBef>
              <a:spcAft>
                <a:spcPts val="1800"/>
              </a:spcAft>
              <a:defRPr/>
            </a:pPr>
            <a:r>
              <a:rPr lang="en-US" sz="2200" dirty="0">
                <a:latin typeface="Avenir Book"/>
                <a:ea typeface="MS PGothic" charset="0"/>
                <a:cs typeface="Avenir Book"/>
              </a:rPr>
              <a:t>Assigns numerical values to responses and measures</a:t>
            </a:r>
          </a:p>
          <a:p>
            <a:pPr>
              <a:spcBef>
                <a:spcPts val="600"/>
              </a:spcBef>
              <a:spcAft>
                <a:spcPts val="1800"/>
              </a:spcAft>
              <a:buClr>
                <a:schemeClr val="tx2"/>
              </a:buClr>
              <a:defRPr/>
            </a:pPr>
            <a:r>
              <a:rPr lang="en-US" sz="2200" b="0" dirty="0">
                <a:latin typeface="Avenir Book"/>
                <a:ea typeface="MS PGothic" charset="0"/>
                <a:cs typeface="Avenir Book"/>
              </a:rPr>
              <a:t>Focuses on specific behaviors that can be easily quantified</a:t>
            </a:r>
          </a:p>
          <a:p>
            <a:pPr>
              <a:spcBef>
                <a:spcPts val="600"/>
              </a:spcBef>
              <a:spcAft>
                <a:spcPts val="1800"/>
              </a:spcAft>
              <a:buClr>
                <a:schemeClr val="tx2"/>
              </a:buClr>
              <a:defRPr/>
            </a:pPr>
            <a:r>
              <a:rPr lang="en-US" sz="2200" b="0" dirty="0">
                <a:latin typeface="Avenir Book"/>
                <a:ea typeface="MS PGothic" charset="0"/>
                <a:cs typeface="Avenir Book"/>
              </a:rPr>
              <a:t>Uses large samples (ideally)</a:t>
            </a:r>
          </a:p>
          <a:p>
            <a:pPr>
              <a:spcBef>
                <a:spcPts val="600"/>
              </a:spcBef>
              <a:spcAft>
                <a:spcPts val="1800"/>
              </a:spcAft>
              <a:buClr>
                <a:schemeClr val="tx2"/>
              </a:buClr>
              <a:defRPr/>
            </a:pPr>
            <a:r>
              <a:rPr lang="en-US" sz="2200" b="0" dirty="0">
                <a:latin typeface="Avenir Book"/>
                <a:ea typeface="MS PGothic" charset="0"/>
                <a:cs typeface="Avenir Book"/>
              </a:rPr>
              <a:t>Is subject to statistical analyses like any other variables</a:t>
            </a:r>
          </a:p>
        </p:txBody>
      </p:sp>
      <p:sp>
        <p:nvSpPr>
          <p:cNvPr id="7" name="Text Placeholder 6"/>
          <p:cNvSpPr>
            <a:spLocks noGrp="1"/>
          </p:cNvSpPr>
          <p:nvPr>
            <p:ph type="body" sz="quarter" idx="3"/>
          </p:nvPr>
        </p:nvSpPr>
        <p:spPr>
          <a:xfrm>
            <a:off x="4876798" y="1437749"/>
            <a:ext cx="3894667" cy="639762"/>
          </a:xfrm>
          <a:solidFill>
            <a:srgbClr val="4F81BD"/>
          </a:solidFill>
        </p:spPr>
        <p:txBody>
          <a:bodyPr rtlCol="0" anchor="ctr"/>
          <a:lstStyle/>
          <a:p>
            <a:pPr algn="ctr" fontAlgn="auto">
              <a:buFont typeface="Arial" pitchFamily="34" charset="0"/>
              <a:buNone/>
              <a:defRPr/>
            </a:pPr>
            <a:r>
              <a:rPr lang="en-US" dirty="0">
                <a:latin typeface="Avenir Black"/>
                <a:cs typeface="Avenir Black"/>
              </a:rPr>
              <a:t>QUALITATIVE</a:t>
            </a:r>
            <a:endParaRPr dirty="0">
              <a:latin typeface="Avenir Black"/>
              <a:cs typeface="Avenir Black"/>
            </a:endParaRPr>
          </a:p>
        </p:txBody>
      </p:sp>
      <p:sp>
        <p:nvSpPr>
          <p:cNvPr id="8" name="Content Placeholder 7"/>
          <p:cNvSpPr>
            <a:spLocks noGrp="1"/>
          </p:cNvSpPr>
          <p:nvPr>
            <p:ph sz="quarter" idx="4"/>
          </p:nvPr>
        </p:nvSpPr>
        <p:spPr>
          <a:xfrm>
            <a:off x="4792133" y="2259013"/>
            <a:ext cx="3894667" cy="4141787"/>
          </a:xfrm>
        </p:spPr>
        <p:txBody>
          <a:bodyPr rtlCol="0">
            <a:normAutofit/>
          </a:bodyPr>
          <a:lstStyle/>
          <a:p>
            <a:pPr>
              <a:spcBef>
                <a:spcPts val="600"/>
              </a:spcBef>
              <a:spcAft>
                <a:spcPts val="600"/>
              </a:spcAft>
              <a:buClr>
                <a:schemeClr val="accent1"/>
              </a:buClr>
              <a:buSzPct val="85000"/>
              <a:defRPr/>
            </a:pPr>
            <a:r>
              <a:rPr lang="en-US" sz="2200" dirty="0">
                <a:latin typeface="Avenir Book"/>
                <a:ea typeface="+mn-ea"/>
                <a:cs typeface="Avenir Book"/>
              </a:rPr>
              <a:t>Data are non-numerical and expressed in language and/or images</a:t>
            </a:r>
          </a:p>
          <a:p>
            <a:pPr>
              <a:spcBef>
                <a:spcPts val="600"/>
              </a:spcBef>
              <a:spcAft>
                <a:spcPts val="600"/>
              </a:spcAft>
              <a:buClr>
                <a:schemeClr val="tx2"/>
              </a:buClr>
              <a:buSzPct val="100000"/>
              <a:defRPr/>
            </a:pPr>
            <a:r>
              <a:rPr lang="en-US" sz="2200" b="0" dirty="0">
                <a:latin typeface="Avenir Book"/>
                <a:ea typeface="+mn-ea"/>
                <a:cs typeface="Avenir Book"/>
              </a:rPr>
              <a:t>Focuses on behavior in natural settings</a:t>
            </a:r>
          </a:p>
          <a:p>
            <a:pPr>
              <a:spcBef>
                <a:spcPts val="600"/>
              </a:spcBef>
              <a:spcAft>
                <a:spcPts val="600"/>
              </a:spcAft>
              <a:buClr>
                <a:schemeClr val="tx2"/>
              </a:buClr>
              <a:buSzPct val="100000"/>
              <a:defRPr/>
            </a:pPr>
            <a:r>
              <a:rPr lang="en-US" sz="2200" b="0" dirty="0">
                <a:latin typeface="Avenir Book"/>
                <a:ea typeface="+mn-ea"/>
                <a:cs typeface="Avenir Book"/>
              </a:rPr>
              <a:t>Small groups and limited settings</a:t>
            </a:r>
          </a:p>
          <a:p>
            <a:pPr>
              <a:spcBef>
                <a:spcPts val="600"/>
              </a:spcBef>
              <a:spcAft>
                <a:spcPts val="600"/>
              </a:spcAft>
              <a:buClr>
                <a:schemeClr val="tx2"/>
              </a:buClr>
              <a:buSzPct val="100000"/>
              <a:defRPr/>
            </a:pPr>
            <a:r>
              <a:rPr lang="en-US" sz="2200" b="0" dirty="0">
                <a:latin typeface="Avenir Book"/>
                <a:ea typeface="+mn-ea"/>
                <a:cs typeface="Avenir Book"/>
              </a:rPr>
              <a:t>Describe or capture themes that emerge from the data</a:t>
            </a:r>
          </a:p>
          <a:p>
            <a:pPr>
              <a:spcBef>
                <a:spcPts val="600"/>
              </a:spcBef>
              <a:spcAft>
                <a:spcPts val="600"/>
              </a:spcAft>
              <a:defRPr/>
            </a:pPr>
            <a:endParaRPr lang="en-US" sz="2200" dirty="0">
              <a:latin typeface="Avenir Book"/>
              <a:ea typeface="+mn-ea"/>
              <a:cs typeface="Avenir Book"/>
            </a:endParaRPr>
          </a:p>
        </p:txBody>
      </p:sp>
    </p:spTree>
    <p:extLst>
      <p:ext uri="{BB962C8B-B14F-4D97-AF65-F5344CB8AC3E}">
        <p14:creationId xmlns:p14="http://schemas.microsoft.com/office/powerpoint/2010/main" val="42322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Anchors Matter</a:t>
            </a:r>
            <a:endParaRPr/>
          </a:p>
        </p:txBody>
      </p:sp>
      <p:sp>
        <p:nvSpPr>
          <p:cNvPr id="276" name="Google Shape;276;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400">
                <a:latin typeface="Avenir"/>
                <a:ea typeface="Avenir"/>
                <a:cs typeface="Avenir"/>
                <a:sym typeface="Avenir"/>
              </a:rPr>
              <a:t>2.	The spacing of your intervals must be equal!</a:t>
            </a:r>
            <a:endParaRPr/>
          </a:p>
          <a:p>
            <a:pPr marL="0" lvl="0" indent="0" algn="l" rtl="0">
              <a:spcBef>
                <a:spcPts val="640"/>
              </a:spcBef>
              <a:spcAft>
                <a:spcPts val="0"/>
              </a:spcAft>
              <a:buClr>
                <a:schemeClr val="dk1"/>
              </a:buClr>
              <a:buSzPts val="3200"/>
              <a:buNone/>
            </a:pPr>
            <a:endParaRPr>
              <a:latin typeface="Avenir"/>
              <a:ea typeface="Avenir"/>
              <a:cs typeface="Avenir"/>
              <a:sym typeface="Avenir"/>
            </a:endParaRPr>
          </a:p>
          <a:p>
            <a:pPr marL="0" lvl="0" indent="0" algn="l" rtl="0">
              <a:spcBef>
                <a:spcPts val="440"/>
              </a:spcBef>
              <a:spcAft>
                <a:spcPts val="0"/>
              </a:spcAft>
              <a:buClr>
                <a:schemeClr val="dk1"/>
              </a:buClr>
              <a:buSzPts val="2200"/>
              <a:buNone/>
            </a:pPr>
            <a:r>
              <a:rPr lang="en-US" sz="2200">
                <a:latin typeface="Avenir"/>
                <a:ea typeface="Avenir"/>
                <a:cs typeface="Avenir"/>
                <a:sym typeface="Avenir"/>
              </a:rPr>
              <a:t>	   How satisfied are you with your semester thus far?</a:t>
            </a:r>
            <a:endParaRPr/>
          </a:p>
        </p:txBody>
      </p:sp>
      <p:sp>
        <p:nvSpPr>
          <p:cNvPr id="277" name="Google Shape;277;p23"/>
          <p:cNvSpPr txBox="1"/>
          <p:nvPr/>
        </p:nvSpPr>
        <p:spPr>
          <a:xfrm>
            <a:off x="1525182" y="3273684"/>
            <a:ext cx="1595309" cy="2492990"/>
          </a:xfrm>
          <a:prstGeom prst="rect">
            <a:avLst/>
          </a:prstGeom>
          <a:noFill/>
          <a:ln w="9525" cap="flat" cmpd="sng">
            <a:solidFill>
              <a:srgbClr val="292934"/>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(Not at all)</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(A little)</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(Infinitely)</a:t>
            </a:r>
            <a:endParaRPr/>
          </a:p>
        </p:txBody>
      </p:sp>
      <p:sp>
        <p:nvSpPr>
          <p:cNvPr id="278" name="Google Shape;278;p23"/>
          <p:cNvSpPr txBox="1"/>
          <p:nvPr/>
        </p:nvSpPr>
        <p:spPr>
          <a:xfrm>
            <a:off x="3807458" y="3256751"/>
            <a:ext cx="3890809" cy="2492990"/>
          </a:xfrm>
          <a:prstGeom prst="rect">
            <a:avLst/>
          </a:prstGeom>
          <a:noFill/>
          <a:ln w="9525" cap="flat" cmpd="sng">
            <a:solidFill>
              <a:srgbClr val="292934"/>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(Extremely unsatisfied)</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(Neither satisfied nor unsatisfied)</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(Extremely satisfied)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Anchors Matter</a:t>
            </a:r>
            <a:endParaRPr/>
          </a:p>
        </p:txBody>
      </p:sp>
      <p:sp>
        <p:nvSpPr>
          <p:cNvPr id="284" name="Google Shape;284;p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400">
                <a:latin typeface="Avenir"/>
                <a:ea typeface="Avenir"/>
                <a:cs typeface="Avenir"/>
                <a:sym typeface="Avenir"/>
              </a:rPr>
              <a:t>3. 	Bipolar scales can be useful</a:t>
            </a:r>
            <a:endParaRPr/>
          </a:p>
          <a:p>
            <a:pPr marL="0" lvl="0" indent="0" algn="l" rtl="0">
              <a:spcBef>
                <a:spcPts val="640"/>
              </a:spcBef>
              <a:spcAft>
                <a:spcPts val="0"/>
              </a:spcAft>
              <a:buClr>
                <a:schemeClr val="dk1"/>
              </a:buClr>
              <a:buSzPts val="3200"/>
              <a:buNone/>
            </a:pPr>
            <a:endParaRPr>
              <a:latin typeface="Avenir"/>
              <a:ea typeface="Avenir"/>
              <a:cs typeface="Avenir"/>
              <a:sym typeface="Avenir"/>
            </a:endParaRPr>
          </a:p>
          <a:p>
            <a:pPr marL="0" lvl="0" indent="0" algn="l" rtl="0">
              <a:spcBef>
                <a:spcPts val="440"/>
              </a:spcBef>
              <a:spcAft>
                <a:spcPts val="0"/>
              </a:spcAft>
              <a:buClr>
                <a:schemeClr val="dk1"/>
              </a:buClr>
              <a:buSzPts val="2200"/>
              <a:buNone/>
            </a:pPr>
            <a:r>
              <a:rPr lang="en-US" sz="2200">
                <a:latin typeface="Avenir"/>
                <a:ea typeface="Avenir"/>
                <a:cs typeface="Avenir"/>
                <a:sym typeface="Avenir"/>
              </a:rPr>
              <a:t>	   How satisfied are you with your semester thus far?</a:t>
            </a:r>
            <a:endParaRPr/>
          </a:p>
        </p:txBody>
      </p:sp>
      <p:sp>
        <p:nvSpPr>
          <p:cNvPr id="285" name="Google Shape;285;p24"/>
          <p:cNvSpPr txBox="1"/>
          <p:nvPr/>
        </p:nvSpPr>
        <p:spPr>
          <a:xfrm>
            <a:off x="795860" y="3203624"/>
            <a:ext cx="3890809" cy="2492990"/>
          </a:xfrm>
          <a:prstGeom prst="rect">
            <a:avLst/>
          </a:prstGeom>
          <a:noFill/>
          <a:ln w="9525" cap="flat" cmpd="sng">
            <a:solidFill>
              <a:srgbClr val="292934"/>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(Extremely unsatisfied)</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(Neither satisfied nor unsatisfied)</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 </a:t>
            </a:r>
            <a:endParaRPr/>
          </a:p>
          <a:p>
            <a:pPr marL="342900" marR="0" lvl="0" indent="-342900" algn="l" rtl="0">
              <a:spcBef>
                <a:spcPts val="600"/>
              </a:spcBef>
              <a:spcAft>
                <a:spcPts val="0"/>
              </a:spcAft>
              <a:buClr>
                <a:schemeClr val="dk1"/>
              </a:buClr>
              <a:buSzPts val="1800"/>
              <a:buFont typeface="Avenir"/>
              <a:buAutoNum type="arabicPeriod"/>
            </a:pPr>
            <a:r>
              <a:rPr lang="en-US" sz="1800" b="0" i="0" u="none" strike="noStrike" cap="none">
                <a:solidFill>
                  <a:schemeClr val="dk1"/>
                </a:solidFill>
                <a:latin typeface="Avenir"/>
                <a:ea typeface="Avenir"/>
                <a:cs typeface="Avenir"/>
                <a:sym typeface="Avenir"/>
              </a:rPr>
              <a:t>(Extremely satisfied)</a:t>
            </a:r>
            <a:endParaRPr/>
          </a:p>
        </p:txBody>
      </p:sp>
      <p:sp>
        <p:nvSpPr>
          <p:cNvPr id="286" name="Google Shape;286;p24"/>
          <p:cNvSpPr txBox="1"/>
          <p:nvPr/>
        </p:nvSpPr>
        <p:spPr>
          <a:xfrm>
            <a:off x="4800341" y="3189915"/>
            <a:ext cx="3937258" cy="2492990"/>
          </a:xfrm>
          <a:prstGeom prst="rect">
            <a:avLst/>
          </a:prstGeom>
          <a:noFill/>
          <a:ln w="9525" cap="flat" cmpd="sng">
            <a:solidFill>
              <a:srgbClr val="29293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venir"/>
                <a:ea typeface="Avenir"/>
                <a:cs typeface="Avenir"/>
                <a:sym typeface="Avenir"/>
              </a:rPr>
              <a:t>-3.  (Extremely unsatisfied)</a:t>
            </a:r>
            <a:endParaRPr/>
          </a:p>
          <a:p>
            <a:pPr marL="0" marR="0" lvl="0" indent="0" algn="l" rtl="0">
              <a:spcBef>
                <a:spcPts val="600"/>
              </a:spcBef>
              <a:spcAft>
                <a:spcPts val="0"/>
              </a:spcAft>
              <a:buNone/>
            </a:pPr>
            <a:r>
              <a:rPr lang="en-US" sz="1800" b="0" i="0" u="none" strike="noStrike" cap="none">
                <a:solidFill>
                  <a:schemeClr val="dk1"/>
                </a:solidFill>
                <a:latin typeface="Avenir"/>
                <a:ea typeface="Avenir"/>
                <a:cs typeface="Avenir"/>
                <a:sym typeface="Avenir"/>
              </a:rPr>
              <a:t>-2.</a:t>
            </a:r>
            <a:endParaRPr/>
          </a:p>
          <a:p>
            <a:pPr marL="0" marR="0" lvl="0" indent="0" algn="l" rtl="0">
              <a:spcBef>
                <a:spcPts val="600"/>
              </a:spcBef>
              <a:spcAft>
                <a:spcPts val="0"/>
              </a:spcAft>
              <a:buNone/>
            </a:pPr>
            <a:r>
              <a:rPr lang="en-US" sz="1800" b="0" i="0" u="none" strike="noStrike" cap="none">
                <a:solidFill>
                  <a:schemeClr val="dk1"/>
                </a:solidFill>
                <a:latin typeface="Avenir"/>
                <a:ea typeface="Avenir"/>
                <a:cs typeface="Avenir"/>
                <a:sym typeface="Avenir"/>
              </a:rPr>
              <a:t>-1. </a:t>
            </a:r>
            <a:endParaRPr/>
          </a:p>
          <a:p>
            <a:pPr marL="0" marR="0" lvl="0" indent="0" algn="l" rtl="0">
              <a:spcBef>
                <a:spcPts val="600"/>
              </a:spcBef>
              <a:spcAft>
                <a:spcPts val="0"/>
              </a:spcAft>
              <a:buNone/>
            </a:pPr>
            <a:r>
              <a:rPr lang="en-US" sz="1800" b="0" i="0" u="none" strike="noStrike" cap="none">
                <a:solidFill>
                  <a:schemeClr val="dk1"/>
                </a:solidFill>
                <a:latin typeface="Avenir"/>
                <a:ea typeface="Avenir"/>
                <a:cs typeface="Avenir"/>
                <a:sym typeface="Avenir"/>
              </a:rPr>
              <a:t> 0.  (Neither satisfied nor unsatisfied)</a:t>
            </a:r>
            <a:endParaRPr/>
          </a:p>
          <a:p>
            <a:pPr marL="0" marR="0" lvl="0" indent="0" algn="l" rtl="0">
              <a:spcBef>
                <a:spcPts val="600"/>
              </a:spcBef>
              <a:spcAft>
                <a:spcPts val="0"/>
              </a:spcAft>
              <a:buNone/>
            </a:pPr>
            <a:r>
              <a:rPr lang="en-US" sz="1800" b="0" i="0" u="none" strike="noStrike" cap="none">
                <a:solidFill>
                  <a:schemeClr val="dk1"/>
                </a:solidFill>
                <a:latin typeface="Avenir"/>
                <a:ea typeface="Avenir"/>
                <a:cs typeface="Avenir"/>
                <a:sym typeface="Avenir"/>
              </a:rPr>
              <a:t> 1.  </a:t>
            </a:r>
            <a:endParaRPr/>
          </a:p>
          <a:p>
            <a:pPr marL="0" marR="0" lvl="0" indent="0" algn="l" rtl="0">
              <a:spcBef>
                <a:spcPts val="600"/>
              </a:spcBef>
              <a:spcAft>
                <a:spcPts val="0"/>
              </a:spcAft>
              <a:buNone/>
            </a:pPr>
            <a:r>
              <a:rPr lang="en-US" sz="1800" b="0" i="0" u="none" strike="noStrike" cap="none">
                <a:solidFill>
                  <a:schemeClr val="dk1"/>
                </a:solidFill>
                <a:latin typeface="Avenir"/>
                <a:ea typeface="Avenir"/>
                <a:cs typeface="Avenir"/>
                <a:sym typeface="Avenir"/>
              </a:rPr>
              <a:t> 2.  </a:t>
            </a:r>
            <a:endParaRPr/>
          </a:p>
          <a:p>
            <a:pPr marL="0" marR="0" lvl="0" indent="0" algn="l" rtl="0">
              <a:spcBef>
                <a:spcPts val="600"/>
              </a:spcBef>
              <a:spcAft>
                <a:spcPts val="0"/>
              </a:spcAft>
              <a:buNone/>
            </a:pPr>
            <a:r>
              <a:rPr lang="en-US" sz="1800" b="0" i="0" u="none" strike="noStrike" cap="none">
                <a:solidFill>
                  <a:schemeClr val="dk1"/>
                </a:solidFill>
                <a:latin typeface="Avenir"/>
                <a:ea typeface="Avenir"/>
                <a:cs typeface="Avenir"/>
                <a:sym typeface="Avenir"/>
              </a:rPr>
              <a:t> 3.  (Extremely satisfied)</a:t>
            </a:r>
            <a:endParaRPr/>
          </a:p>
        </p:txBody>
      </p:sp>
      <p:sp>
        <p:nvSpPr>
          <p:cNvPr id="287" name="Google Shape;287;p24"/>
          <p:cNvSpPr txBox="1"/>
          <p:nvPr/>
        </p:nvSpPr>
        <p:spPr>
          <a:xfrm>
            <a:off x="1762476" y="5737494"/>
            <a:ext cx="2055429"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0" i="0" u="none" strike="noStrike" cap="none">
                <a:solidFill>
                  <a:schemeClr val="accent1"/>
                </a:solidFill>
                <a:latin typeface="Avenir"/>
                <a:ea typeface="Avenir"/>
                <a:cs typeface="Avenir"/>
                <a:sym typeface="Avenir"/>
              </a:rPr>
              <a:t>Unipolar scale</a:t>
            </a:r>
            <a:endParaRPr/>
          </a:p>
        </p:txBody>
      </p:sp>
      <p:sp>
        <p:nvSpPr>
          <p:cNvPr id="288" name="Google Shape;288;p24"/>
          <p:cNvSpPr txBox="1"/>
          <p:nvPr/>
        </p:nvSpPr>
        <p:spPr>
          <a:xfrm>
            <a:off x="5670229" y="5723762"/>
            <a:ext cx="1867252"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chemeClr val="accent1"/>
                </a:solidFill>
                <a:latin typeface="Avenir"/>
                <a:ea typeface="Avenir"/>
                <a:cs typeface="Avenir"/>
                <a:sym typeface="Avenir"/>
              </a:rPr>
              <a:t>Bipolar scale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Anchors Matter</a:t>
            </a:r>
            <a:endParaRPr/>
          </a:p>
        </p:txBody>
      </p:sp>
      <p:sp>
        <p:nvSpPr>
          <p:cNvPr id="294" name="Google Shape;294;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400">
                <a:latin typeface="Avenir"/>
                <a:ea typeface="Avenir"/>
                <a:cs typeface="Avenir"/>
                <a:sym typeface="Avenir"/>
              </a:rPr>
              <a:t>4. 	It’s sometimes useful to include a neutral midpoint</a:t>
            </a:r>
            <a:endParaRPr/>
          </a:p>
          <a:p>
            <a:pPr marL="0" lvl="0" indent="0" algn="l" rtl="0">
              <a:spcBef>
                <a:spcPts val="640"/>
              </a:spcBef>
              <a:spcAft>
                <a:spcPts val="0"/>
              </a:spcAft>
              <a:buClr>
                <a:schemeClr val="dk1"/>
              </a:buClr>
              <a:buSzPts val="3200"/>
              <a:buNone/>
            </a:pPr>
            <a:endParaRPr>
              <a:latin typeface="Avenir"/>
              <a:ea typeface="Avenir"/>
              <a:cs typeface="Avenir"/>
              <a:sym typeface="Avenir"/>
            </a:endParaRPr>
          </a:p>
          <a:p>
            <a:pPr marL="0" lvl="0" indent="0" algn="l" rtl="0">
              <a:spcBef>
                <a:spcPts val="440"/>
              </a:spcBef>
              <a:spcAft>
                <a:spcPts val="0"/>
              </a:spcAft>
              <a:buClr>
                <a:schemeClr val="dk1"/>
              </a:buClr>
              <a:buSzPts val="2200"/>
              <a:buNone/>
            </a:pPr>
            <a:r>
              <a:rPr lang="en-US" sz="2200">
                <a:latin typeface="Avenir"/>
                <a:ea typeface="Avenir"/>
                <a:cs typeface="Avenir"/>
                <a:sym typeface="Avenir"/>
              </a:rPr>
              <a:t>	   How satisfied are you with your semester thus far?</a:t>
            </a:r>
            <a:endParaRPr/>
          </a:p>
        </p:txBody>
      </p:sp>
      <p:sp>
        <p:nvSpPr>
          <p:cNvPr id="295" name="Google Shape;295;p25"/>
          <p:cNvSpPr txBox="1"/>
          <p:nvPr/>
        </p:nvSpPr>
        <p:spPr>
          <a:xfrm>
            <a:off x="2160773" y="3585550"/>
            <a:ext cx="2266281" cy="1661993"/>
          </a:xfrm>
          <a:prstGeom prst="rect">
            <a:avLst/>
          </a:prstGeom>
          <a:noFill/>
          <a:ln w="9525" cap="flat" cmpd="sng">
            <a:solidFill>
              <a:srgbClr val="29293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venir"/>
                <a:ea typeface="Avenir"/>
                <a:cs typeface="Avenir"/>
                <a:sym typeface="Avenir"/>
              </a:rPr>
              <a:t>-2. (very dissatisfied)</a:t>
            </a:r>
            <a:endParaRPr/>
          </a:p>
          <a:p>
            <a:pPr marL="0" marR="0" lvl="0" indent="0" algn="l" rtl="0">
              <a:spcBef>
                <a:spcPts val="1200"/>
              </a:spcBef>
              <a:spcAft>
                <a:spcPts val="0"/>
              </a:spcAft>
              <a:buNone/>
            </a:pPr>
            <a:r>
              <a:rPr lang="en-US" sz="1800">
                <a:solidFill>
                  <a:schemeClr val="dk1"/>
                </a:solidFill>
                <a:latin typeface="Avenir"/>
                <a:ea typeface="Avenir"/>
                <a:cs typeface="Avenir"/>
                <a:sym typeface="Avenir"/>
              </a:rPr>
              <a:t>-1. (dissatisfied)</a:t>
            </a:r>
            <a:endParaRPr/>
          </a:p>
          <a:p>
            <a:pPr marL="0" marR="0" lvl="0" indent="0" algn="l" rtl="0">
              <a:spcBef>
                <a:spcPts val="1200"/>
              </a:spcBef>
              <a:spcAft>
                <a:spcPts val="0"/>
              </a:spcAft>
              <a:buNone/>
            </a:pPr>
            <a:r>
              <a:rPr lang="en-US" sz="1800">
                <a:solidFill>
                  <a:schemeClr val="dk1"/>
                </a:solidFill>
                <a:latin typeface="Avenir"/>
                <a:ea typeface="Avenir"/>
                <a:cs typeface="Avenir"/>
                <a:sym typeface="Avenir"/>
              </a:rPr>
              <a:t> 1. (satisfied) </a:t>
            </a:r>
            <a:endParaRPr/>
          </a:p>
          <a:p>
            <a:pPr marL="0" marR="0" lvl="0" indent="0" algn="l" rtl="0">
              <a:spcBef>
                <a:spcPts val="1200"/>
              </a:spcBef>
              <a:spcAft>
                <a:spcPts val="0"/>
              </a:spcAft>
              <a:buNone/>
            </a:pPr>
            <a:r>
              <a:rPr lang="en-US" sz="1800">
                <a:solidFill>
                  <a:schemeClr val="dk1"/>
                </a:solidFill>
                <a:latin typeface="Avenir"/>
                <a:ea typeface="Avenir"/>
                <a:cs typeface="Avenir"/>
                <a:sym typeface="Avenir"/>
              </a:rPr>
              <a:t> 2. (very satisfied) </a:t>
            </a:r>
            <a:endParaRPr/>
          </a:p>
        </p:txBody>
      </p:sp>
      <p:sp>
        <p:nvSpPr>
          <p:cNvPr id="296" name="Google Shape;296;p25"/>
          <p:cNvSpPr txBox="1"/>
          <p:nvPr/>
        </p:nvSpPr>
        <p:spPr>
          <a:xfrm>
            <a:off x="2083879" y="5639791"/>
            <a:ext cx="2393974"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rgbClr val="4F81BD"/>
                </a:solidFill>
                <a:latin typeface="Avenir"/>
                <a:ea typeface="Avenir"/>
                <a:cs typeface="Avenir"/>
                <a:sym typeface="Avenir"/>
              </a:rPr>
              <a:t>No neutral point</a:t>
            </a:r>
            <a:endParaRPr/>
          </a:p>
        </p:txBody>
      </p:sp>
      <p:sp>
        <p:nvSpPr>
          <p:cNvPr id="297" name="Google Shape;297;p25"/>
          <p:cNvSpPr txBox="1"/>
          <p:nvPr/>
        </p:nvSpPr>
        <p:spPr>
          <a:xfrm>
            <a:off x="5043169" y="3365417"/>
            <a:ext cx="2266281" cy="2092881"/>
          </a:xfrm>
          <a:prstGeom prst="rect">
            <a:avLst/>
          </a:prstGeom>
          <a:noFill/>
          <a:ln w="9525" cap="flat" cmpd="sng">
            <a:solidFill>
              <a:srgbClr val="29293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venir"/>
                <a:ea typeface="Avenir"/>
                <a:cs typeface="Avenir"/>
                <a:sym typeface="Avenir"/>
              </a:rPr>
              <a:t>-2. (very dissatisfied)</a:t>
            </a:r>
            <a:endParaRPr/>
          </a:p>
          <a:p>
            <a:pPr marL="0" marR="0" lvl="0" indent="0" algn="l" rtl="0">
              <a:spcBef>
                <a:spcPts val="1200"/>
              </a:spcBef>
              <a:spcAft>
                <a:spcPts val="0"/>
              </a:spcAft>
              <a:buNone/>
            </a:pPr>
            <a:r>
              <a:rPr lang="en-US" sz="1800">
                <a:solidFill>
                  <a:schemeClr val="dk1"/>
                </a:solidFill>
                <a:latin typeface="Avenir"/>
                <a:ea typeface="Avenir"/>
                <a:cs typeface="Avenir"/>
                <a:sym typeface="Avenir"/>
              </a:rPr>
              <a:t>-1. (dissatisfied)</a:t>
            </a:r>
            <a:endParaRPr/>
          </a:p>
          <a:p>
            <a:pPr marL="0" marR="0" lvl="0" indent="0" algn="l" rtl="0">
              <a:spcBef>
                <a:spcPts val="1200"/>
              </a:spcBef>
              <a:spcAft>
                <a:spcPts val="0"/>
              </a:spcAft>
              <a:buNone/>
            </a:pPr>
            <a:r>
              <a:rPr lang="en-US" sz="1800">
                <a:solidFill>
                  <a:schemeClr val="dk1"/>
                </a:solidFill>
                <a:latin typeface="Avenir"/>
                <a:ea typeface="Avenir"/>
                <a:cs typeface="Avenir"/>
                <a:sym typeface="Avenir"/>
              </a:rPr>
              <a:t> 0. (neutral)</a:t>
            </a:r>
            <a:endParaRPr/>
          </a:p>
          <a:p>
            <a:pPr marL="0" marR="0" lvl="0" indent="0" algn="l" rtl="0">
              <a:spcBef>
                <a:spcPts val="1200"/>
              </a:spcBef>
              <a:spcAft>
                <a:spcPts val="0"/>
              </a:spcAft>
              <a:buNone/>
            </a:pPr>
            <a:r>
              <a:rPr lang="en-US" sz="1800">
                <a:solidFill>
                  <a:schemeClr val="dk1"/>
                </a:solidFill>
                <a:latin typeface="Avenir"/>
                <a:ea typeface="Avenir"/>
                <a:cs typeface="Avenir"/>
                <a:sym typeface="Avenir"/>
              </a:rPr>
              <a:t> 1. (satisfied) </a:t>
            </a:r>
            <a:endParaRPr/>
          </a:p>
          <a:p>
            <a:pPr marL="0" marR="0" lvl="0" indent="0" algn="l" rtl="0">
              <a:spcBef>
                <a:spcPts val="1200"/>
              </a:spcBef>
              <a:spcAft>
                <a:spcPts val="0"/>
              </a:spcAft>
              <a:buNone/>
            </a:pPr>
            <a:r>
              <a:rPr lang="en-US" sz="1800">
                <a:solidFill>
                  <a:schemeClr val="dk1"/>
                </a:solidFill>
                <a:latin typeface="Avenir"/>
                <a:ea typeface="Avenir"/>
                <a:cs typeface="Avenir"/>
                <a:sym typeface="Avenir"/>
              </a:rPr>
              <a:t> 2. (very satisfied) </a:t>
            </a:r>
            <a:endParaRPr/>
          </a:p>
        </p:txBody>
      </p:sp>
      <p:sp>
        <p:nvSpPr>
          <p:cNvPr id="298" name="Google Shape;298;p25"/>
          <p:cNvSpPr txBox="1"/>
          <p:nvPr/>
        </p:nvSpPr>
        <p:spPr>
          <a:xfrm>
            <a:off x="5195933" y="5639791"/>
            <a:ext cx="1976433"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rgbClr val="4F81BD"/>
                </a:solidFill>
                <a:latin typeface="Avenir"/>
                <a:ea typeface="Avenir"/>
                <a:cs typeface="Avenir"/>
                <a:sym typeface="Avenir"/>
              </a:rPr>
              <a:t>Neutral point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57200" y="19745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6000"/>
              <a:buFont typeface="Avenir"/>
              <a:buNone/>
            </a:pPr>
            <a:r>
              <a:rPr lang="en-US" sz="6000">
                <a:latin typeface="Avenir"/>
                <a:ea typeface="Avenir"/>
                <a:cs typeface="Avenir"/>
                <a:sym typeface="Avenir"/>
              </a:rPr>
              <a:t>Let’s try it…</a:t>
            </a:r>
            <a:endParaRPr sz="6000">
              <a:latin typeface="Avenir"/>
              <a:ea typeface="Avenir"/>
              <a:cs typeface="Avenir"/>
              <a:sym typeface="Avenir"/>
            </a:endParaRPr>
          </a:p>
        </p:txBody>
      </p:sp>
      <p:sp>
        <p:nvSpPr>
          <p:cNvPr id="430" name="Google Shape;430;p44"/>
          <p:cNvSpPr/>
          <p:nvPr/>
        </p:nvSpPr>
        <p:spPr>
          <a:xfrm>
            <a:off x="457200" y="1787279"/>
            <a:ext cx="8229600"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venir"/>
                <a:ea typeface="Avenir"/>
                <a:cs typeface="Avenir"/>
                <a:sym typeface="Avenir"/>
              </a:rPr>
              <a:t>Draft some survey questions to assess:</a:t>
            </a:r>
            <a:endParaRPr/>
          </a:p>
          <a:p>
            <a:pPr marL="514350" marR="0" lvl="0" indent="-514350" algn="l" rtl="0">
              <a:spcBef>
                <a:spcPts val="3600"/>
              </a:spcBef>
              <a:spcAft>
                <a:spcPts val="0"/>
              </a:spcAft>
              <a:buClr>
                <a:schemeClr val="dk1"/>
              </a:buClr>
              <a:buSzPts val="3200"/>
              <a:buFont typeface="Calibri"/>
              <a:buAutoNum type="alphaUcPeriod"/>
            </a:pPr>
            <a:r>
              <a:rPr lang="en-US" sz="3200">
                <a:solidFill>
                  <a:schemeClr val="dk1"/>
                </a:solidFill>
                <a:latin typeface="Avenir"/>
                <a:ea typeface="Avenir"/>
                <a:cs typeface="Avenir"/>
                <a:sym typeface="Avenir"/>
              </a:rPr>
              <a:t>People’s attitudes towards food available on campus (and what factors might influence these attitudes)</a:t>
            </a:r>
            <a:endParaRPr/>
          </a:p>
          <a:p>
            <a:pPr marL="514350" marR="0" lvl="0" indent="-514350" algn="l" rtl="0">
              <a:spcBef>
                <a:spcPts val="3600"/>
              </a:spcBef>
              <a:spcAft>
                <a:spcPts val="0"/>
              </a:spcAft>
              <a:buClr>
                <a:schemeClr val="dk1"/>
              </a:buClr>
              <a:buSzPts val="3200"/>
              <a:buFont typeface="Calibri"/>
              <a:buAutoNum type="alphaUcPeriod"/>
            </a:pPr>
            <a:r>
              <a:rPr lang="en-US" sz="3200">
                <a:solidFill>
                  <a:schemeClr val="dk1"/>
                </a:solidFill>
                <a:latin typeface="Avenir"/>
                <a:ea typeface="Avenir"/>
                <a:cs typeface="Avenir"/>
                <a:sym typeface="Avenir"/>
              </a:rPr>
              <a:t>How much students like being at SUNY Purchase</a:t>
            </a:r>
            <a:endParaRPr/>
          </a:p>
        </p:txBody>
      </p:sp>
    </p:spTree>
    <p:extLst>
      <p:ext uri="{BB962C8B-B14F-4D97-AF65-F5344CB8AC3E}">
        <p14:creationId xmlns:p14="http://schemas.microsoft.com/office/powerpoint/2010/main" val="8620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2"/>
        <p:cNvGrpSpPr/>
        <p:nvPr/>
      </p:nvGrpSpPr>
      <p:grpSpPr>
        <a:xfrm>
          <a:off x="0" y="0"/>
          <a:ext cx="0" cy="0"/>
          <a:chOff x="0" y="0"/>
          <a:chExt cx="0" cy="0"/>
        </a:xfrm>
      </p:grpSpPr>
      <p:sp>
        <p:nvSpPr>
          <p:cNvPr id="304" name="Google Shape;304;p26"/>
          <p:cNvSpPr txBox="1">
            <a:spLocks noGrp="1"/>
          </p:cNvSpPr>
          <p:nvPr>
            <p:ph type="title"/>
          </p:nvPr>
        </p:nvSpPr>
        <p:spPr>
          <a:xfrm>
            <a:off x="722313" y="2497889"/>
            <a:ext cx="7772400" cy="136207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240"/>
              <a:buFont typeface="Avenir"/>
              <a:buNone/>
            </a:pPr>
            <a:r>
              <a:rPr lang="en-US" sz="3240" dirty="0">
                <a:solidFill>
                  <a:schemeClr val="lt1"/>
                </a:solidFill>
                <a:latin typeface="Avenir"/>
                <a:ea typeface="Avenir"/>
                <a:cs typeface="Avenir"/>
                <a:sym typeface="Avenir"/>
              </a:rPr>
              <a:t>Ten Rules of survey construction</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shalt </a:t>
            </a:r>
            <a:r>
              <a:rPr lang="en-US" u="sng">
                <a:latin typeface="Avenir"/>
                <a:ea typeface="Avenir"/>
                <a:cs typeface="Avenir"/>
                <a:sym typeface="Avenir"/>
              </a:rPr>
              <a:t>not</a:t>
            </a:r>
            <a:r>
              <a:rPr lang="en-US">
                <a:latin typeface="Avenir"/>
                <a:ea typeface="Avenir"/>
                <a:cs typeface="Avenir"/>
                <a:sym typeface="Avenir"/>
              </a:rPr>
              <a:t>…</a:t>
            </a:r>
            <a:endParaRPr/>
          </a:p>
        </p:txBody>
      </p:sp>
      <p:sp>
        <p:nvSpPr>
          <p:cNvPr id="310" name="Google Shape;310;p27"/>
          <p:cNvSpPr txBox="1">
            <a:spLocks noGrp="1"/>
          </p:cNvSpPr>
          <p:nvPr>
            <p:ph type="body" idx="1"/>
          </p:nvPr>
        </p:nvSpPr>
        <p:spPr>
          <a:xfrm>
            <a:off x="457200" y="1752597"/>
            <a:ext cx="8229600" cy="4525963"/>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3200"/>
              <a:buAutoNum type="arabicPeriod"/>
            </a:pPr>
            <a:r>
              <a:rPr lang="en-US">
                <a:latin typeface="Avenir"/>
                <a:ea typeface="Avenir"/>
                <a:cs typeface="Avenir"/>
                <a:sym typeface="Avenir"/>
              </a:rPr>
              <a:t>Use double-barreled questions</a:t>
            </a:r>
            <a:endParaRPr/>
          </a:p>
          <a:p>
            <a:pPr marL="457200" lvl="1" indent="0" algn="l" rtl="0">
              <a:spcBef>
                <a:spcPts val="1760"/>
              </a:spcBef>
              <a:spcAft>
                <a:spcPts val="0"/>
              </a:spcAft>
              <a:buClr>
                <a:srgbClr val="7F7F7F"/>
              </a:buClr>
              <a:buSzPts val="2800"/>
              <a:buNone/>
            </a:pPr>
            <a:r>
              <a:rPr lang="en-US" i="1">
                <a:solidFill>
                  <a:srgbClr val="7F7F7F"/>
                </a:solidFill>
                <a:latin typeface="Avenir"/>
                <a:ea typeface="Avenir"/>
                <a:cs typeface="Avenir"/>
                <a:sym typeface="Avenir"/>
              </a:rPr>
              <a:t>How much do you agree that introducing a public health insurance option would reduce costs and insure more Americans?</a:t>
            </a:r>
            <a:endParaRPr/>
          </a:p>
          <a:p>
            <a:pPr marL="0" lvl="0" indent="0" algn="l" rtl="0">
              <a:spcBef>
                <a:spcPts val="640"/>
              </a:spcBef>
              <a:spcAft>
                <a:spcPts val="0"/>
              </a:spcAft>
              <a:buClr>
                <a:schemeClr val="dk1"/>
              </a:buClr>
              <a:buSzPts val="3200"/>
              <a:buNone/>
            </a:pPr>
            <a:endParaRPr>
              <a:latin typeface="Avenir"/>
              <a:ea typeface="Avenir"/>
              <a:cs typeface="Avenir"/>
              <a:sym typeface="Avenir"/>
            </a:endParaRPr>
          </a:p>
        </p:txBody>
      </p:sp>
      <p:pic>
        <p:nvPicPr>
          <p:cNvPr id="311" name="Google Shape;311;p27"/>
          <p:cNvPicPr preferRelativeResize="0"/>
          <p:nvPr/>
        </p:nvPicPr>
        <p:blipFill rotWithShape="1">
          <a:blip r:embed="rId3">
            <a:alphaModFix/>
          </a:blip>
          <a:srcRect/>
          <a:stretch/>
        </p:blipFill>
        <p:spPr>
          <a:xfrm>
            <a:off x="5475338" y="4131734"/>
            <a:ext cx="3451859" cy="25569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8"/>
          <p:cNvSpPr txBox="1">
            <a:spLocks noGrp="1"/>
          </p:cNvSpPr>
          <p:nvPr>
            <p:ph type="body" idx="1"/>
          </p:nvPr>
        </p:nvSpPr>
        <p:spPr>
          <a:xfrm>
            <a:off x="355598" y="1634066"/>
            <a:ext cx="8432800" cy="4885267"/>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3200"/>
              <a:buFont typeface="Calibri"/>
              <a:buAutoNum type="arabicPeriod" startAt="2"/>
            </a:pPr>
            <a:r>
              <a:rPr lang="en-US" dirty="0">
                <a:latin typeface="Avenir"/>
                <a:ea typeface="Avenir"/>
                <a:cs typeface="Avenir"/>
                <a:sym typeface="Avenir"/>
              </a:rPr>
              <a:t>Use negation (unless absolutely necessary)</a:t>
            </a:r>
            <a:endParaRPr dirty="0"/>
          </a:p>
          <a:p>
            <a:pPr marL="457200" lvl="1" indent="0" algn="l" rtl="0">
              <a:spcBef>
                <a:spcPts val="1160"/>
              </a:spcBef>
              <a:spcAft>
                <a:spcPts val="0"/>
              </a:spcAft>
              <a:buClr>
                <a:srgbClr val="7F7F7F"/>
              </a:buClr>
              <a:buSzPts val="2800"/>
              <a:buNone/>
            </a:pPr>
            <a:r>
              <a:rPr lang="en-US" i="1" dirty="0">
                <a:solidFill>
                  <a:srgbClr val="7F7F7F"/>
                </a:solidFill>
                <a:latin typeface="Avenir"/>
                <a:ea typeface="Avenir"/>
                <a:cs typeface="Avenir"/>
                <a:sym typeface="Avenir"/>
              </a:rPr>
              <a:t>How much do you disagree with Prof Hess that designing research is fun?</a:t>
            </a:r>
          </a:p>
          <a:p>
            <a:pPr marL="457200" lvl="1" indent="0" algn="l" rtl="0">
              <a:spcBef>
                <a:spcPts val="1160"/>
              </a:spcBef>
              <a:spcAft>
                <a:spcPts val="0"/>
              </a:spcAft>
              <a:buClr>
                <a:srgbClr val="7F7F7F"/>
              </a:buClr>
              <a:buSzPts val="2800"/>
              <a:buNone/>
            </a:pPr>
            <a:endParaRPr dirty="0">
              <a:solidFill>
                <a:srgbClr val="7F7F7F"/>
              </a:solidFill>
              <a:latin typeface="Avenir"/>
              <a:ea typeface="Avenir"/>
              <a:cs typeface="Avenir"/>
              <a:sym typeface="Avenir"/>
            </a:endParaRPr>
          </a:p>
          <a:p>
            <a:pPr marL="0" lvl="0" indent="0" algn="l" rtl="0">
              <a:spcBef>
                <a:spcPts val="3040"/>
              </a:spcBef>
              <a:spcAft>
                <a:spcPts val="0"/>
              </a:spcAft>
              <a:buClr>
                <a:schemeClr val="dk1"/>
              </a:buClr>
              <a:buSzPts val="3200"/>
              <a:buNone/>
            </a:pPr>
            <a:r>
              <a:rPr lang="en-US" dirty="0">
                <a:latin typeface="Avenir"/>
                <a:ea typeface="Avenir"/>
                <a:cs typeface="Avenir"/>
                <a:sym typeface="Avenir"/>
              </a:rPr>
              <a:t>    Especially true for double negation!</a:t>
            </a:r>
            <a:endParaRPr dirty="0"/>
          </a:p>
          <a:p>
            <a:pPr marL="457200" lvl="1" indent="0">
              <a:spcBef>
                <a:spcPts val="1160"/>
              </a:spcBef>
              <a:buClr>
                <a:srgbClr val="7F7F7F"/>
              </a:buClr>
              <a:buSzPts val="2800"/>
              <a:buNone/>
            </a:pPr>
            <a:r>
              <a:rPr lang="en-US" i="1" dirty="0">
                <a:solidFill>
                  <a:srgbClr val="7F7F7F"/>
                </a:solidFill>
                <a:latin typeface="Avenir"/>
                <a:ea typeface="Avenir"/>
                <a:cs typeface="Avenir"/>
                <a:sym typeface="Avenir"/>
              </a:rPr>
              <a:t>How much do you disagree with Prof Hess that candy corn is the worst candy ever?</a:t>
            </a:r>
            <a:endParaRPr lang="en-US" dirty="0">
              <a:solidFill>
                <a:srgbClr val="7F7F7F"/>
              </a:solidFill>
              <a:latin typeface="Avenir"/>
              <a:ea typeface="Avenir"/>
              <a:cs typeface="Avenir"/>
              <a:sym typeface="Avenir"/>
            </a:endParaRPr>
          </a:p>
          <a:p>
            <a:pPr marL="457200" lvl="1" indent="0" algn="l" rtl="0">
              <a:spcBef>
                <a:spcPts val="1160"/>
              </a:spcBef>
              <a:spcAft>
                <a:spcPts val="0"/>
              </a:spcAft>
              <a:buClr>
                <a:srgbClr val="7F7F7F"/>
              </a:buClr>
              <a:buSzPts val="2800"/>
              <a:buNone/>
            </a:pPr>
            <a:endParaRPr dirty="0"/>
          </a:p>
        </p:txBody>
      </p:sp>
      <p:pic>
        <p:nvPicPr>
          <p:cNvPr id="317" name="Google Shape;317;p28"/>
          <p:cNvPicPr preferRelativeResize="0"/>
          <p:nvPr/>
        </p:nvPicPr>
        <p:blipFill rotWithShape="1">
          <a:blip r:embed="rId3">
            <a:alphaModFix/>
          </a:blip>
          <a:srcRect l="25767" t="18526" r="27122"/>
          <a:stretch/>
        </p:blipFill>
        <p:spPr>
          <a:xfrm>
            <a:off x="6785810" y="2679032"/>
            <a:ext cx="2358190" cy="2169413"/>
          </a:xfrm>
          <a:prstGeom prst="rect">
            <a:avLst/>
          </a:prstGeom>
          <a:noFill/>
          <a:ln>
            <a:noFill/>
          </a:ln>
        </p:spPr>
      </p:pic>
      <p:sp>
        <p:nvSpPr>
          <p:cNvPr id="318" name="Google Shape;318;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shalt </a:t>
            </a:r>
            <a:r>
              <a:rPr lang="en-US" u="sng">
                <a:latin typeface="Avenir"/>
                <a:ea typeface="Avenir"/>
                <a:cs typeface="Avenir"/>
                <a:sym typeface="Avenir"/>
              </a:rPr>
              <a:t>not</a:t>
            </a:r>
            <a:r>
              <a:rPr lang="en-US">
                <a:latin typeface="Avenir"/>
                <a:ea typeface="Avenir"/>
                <a:cs typeface="Avenir"/>
                <a:sym typeface="Avenir"/>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9"/>
          <p:cNvSpPr txBox="1">
            <a:spLocks noGrp="1"/>
          </p:cNvSpPr>
          <p:nvPr>
            <p:ph type="body" idx="1"/>
          </p:nvPr>
        </p:nvSpPr>
        <p:spPr>
          <a:xfrm>
            <a:off x="457200" y="1600200"/>
            <a:ext cx="8229600" cy="4715933"/>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3200"/>
              <a:buFont typeface="Calibri"/>
              <a:buAutoNum type="arabicPeriod" startAt="3"/>
            </a:pPr>
            <a:r>
              <a:rPr lang="en-US">
                <a:latin typeface="Avenir"/>
                <a:ea typeface="Avenir"/>
                <a:cs typeface="Avenir"/>
                <a:sym typeface="Avenir"/>
              </a:rPr>
              <a:t>Use technical jargon and complex language</a:t>
            </a:r>
            <a:endParaRPr/>
          </a:p>
          <a:p>
            <a:pPr marL="457200" lvl="1" indent="0" algn="l" rtl="0">
              <a:spcBef>
                <a:spcPts val="1760"/>
              </a:spcBef>
              <a:spcAft>
                <a:spcPts val="0"/>
              </a:spcAft>
              <a:buClr>
                <a:srgbClr val="7F7F7F"/>
              </a:buClr>
              <a:buSzPts val="2800"/>
              <a:buNone/>
            </a:pPr>
            <a:r>
              <a:rPr lang="en-US" i="1">
                <a:solidFill>
                  <a:srgbClr val="7F7F7F"/>
                </a:solidFill>
                <a:latin typeface="Avenir"/>
                <a:ea typeface="Avenir"/>
                <a:cs typeface="Avenir"/>
                <a:sym typeface="Avenir"/>
              </a:rPr>
              <a:t>To what extent do you agree with the anarcho-capitalist critique of neo-Marxist eschatology? </a:t>
            </a:r>
            <a:endParaRPr/>
          </a:p>
          <a:p>
            <a:pPr marL="742950" lvl="1" indent="-107950" algn="l" rtl="0">
              <a:spcBef>
                <a:spcPts val="560"/>
              </a:spcBef>
              <a:spcAft>
                <a:spcPts val="0"/>
              </a:spcAft>
              <a:buClr>
                <a:schemeClr val="dk1"/>
              </a:buClr>
              <a:buSzPts val="2800"/>
              <a:buFont typeface="Calibri"/>
              <a:buNone/>
            </a:pPr>
            <a:endParaRPr>
              <a:latin typeface="Avenir"/>
              <a:ea typeface="Avenir"/>
              <a:cs typeface="Avenir"/>
              <a:sym typeface="Avenir"/>
            </a:endParaRPr>
          </a:p>
        </p:txBody>
      </p:sp>
      <p:sp>
        <p:nvSpPr>
          <p:cNvPr id="324" name="Google Shape;324;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shalt </a:t>
            </a:r>
            <a:r>
              <a:rPr lang="en-US" u="sng">
                <a:latin typeface="Avenir"/>
                <a:ea typeface="Avenir"/>
                <a:cs typeface="Avenir"/>
                <a:sym typeface="Avenir"/>
              </a:rPr>
              <a:t>not</a:t>
            </a:r>
            <a:r>
              <a:rPr lang="en-US">
                <a:latin typeface="Avenir"/>
                <a:ea typeface="Avenir"/>
                <a:cs typeface="Avenir"/>
                <a:sym typeface="Avenir"/>
              </a:rPr>
              <a:t>…</a:t>
            </a:r>
            <a:endParaRPr/>
          </a:p>
        </p:txBody>
      </p:sp>
      <p:pic>
        <p:nvPicPr>
          <p:cNvPr id="2050" name="Picture 2" descr="Not sure if head is about to explode from confusion Or brain is getting bigger from knowledge - Not sure if head is about to explode from confusion Or brain is getting bigger from knowledge  Futurama Fry">
            <a:extLst>
              <a:ext uri="{FF2B5EF4-FFF2-40B4-BE49-F238E27FC236}">
                <a16:creationId xmlns:a16="http://schemas.microsoft.com/office/drawing/2014/main" id="{3FA6DAFE-D0B0-4FEA-8413-9FDCDE810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809" y="3473115"/>
            <a:ext cx="4336382" cy="3252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shalt </a:t>
            </a:r>
            <a:r>
              <a:rPr lang="en-US" u="sng">
                <a:latin typeface="Avenir"/>
                <a:ea typeface="Avenir"/>
                <a:cs typeface="Avenir"/>
                <a:sym typeface="Avenir"/>
              </a:rPr>
              <a:t>not</a:t>
            </a:r>
            <a:r>
              <a:rPr lang="en-US">
                <a:latin typeface="Avenir"/>
                <a:ea typeface="Avenir"/>
                <a:cs typeface="Avenir"/>
                <a:sym typeface="Avenir"/>
              </a:rPr>
              <a:t>…</a:t>
            </a:r>
            <a:endParaRPr/>
          </a:p>
        </p:txBody>
      </p:sp>
      <p:sp>
        <p:nvSpPr>
          <p:cNvPr id="332" name="Google Shape;332;p30"/>
          <p:cNvSpPr txBox="1">
            <a:spLocks noGrp="1"/>
          </p:cNvSpPr>
          <p:nvPr>
            <p:ph type="body" idx="1"/>
          </p:nvPr>
        </p:nvSpPr>
        <p:spPr>
          <a:xfrm>
            <a:off x="457199" y="1786463"/>
            <a:ext cx="4227095" cy="4525963"/>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3200"/>
              <a:buFont typeface="Calibri"/>
              <a:buAutoNum type="arabicPeriod" startAt="4"/>
            </a:pPr>
            <a:r>
              <a:rPr lang="en-US" dirty="0">
                <a:latin typeface="Avenir"/>
                <a:ea typeface="Avenir"/>
                <a:cs typeface="Avenir"/>
                <a:sym typeface="Avenir"/>
              </a:rPr>
              <a:t>Use questions that do not yield variance</a:t>
            </a:r>
            <a:endParaRPr dirty="0"/>
          </a:p>
          <a:p>
            <a:pPr marL="457200" lvl="1" indent="0" algn="l" rtl="0">
              <a:spcBef>
                <a:spcPts val="1760"/>
              </a:spcBef>
              <a:spcAft>
                <a:spcPts val="0"/>
              </a:spcAft>
              <a:buClr>
                <a:srgbClr val="7F7F7F"/>
              </a:buClr>
              <a:buSzPts val="2800"/>
              <a:buNone/>
            </a:pPr>
            <a:r>
              <a:rPr lang="en-US" i="1" dirty="0">
                <a:solidFill>
                  <a:srgbClr val="7F7F7F"/>
                </a:solidFill>
                <a:latin typeface="Avenir"/>
                <a:ea typeface="Avenir"/>
                <a:cs typeface="Avenir"/>
                <a:sym typeface="Avenir"/>
              </a:rPr>
              <a:t>Do you think my kids are cute?</a:t>
            </a:r>
            <a:endParaRPr dirty="0"/>
          </a:p>
        </p:txBody>
      </p:sp>
      <p:pic>
        <p:nvPicPr>
          <p:cNvPr id="333" name="Google Shape;333;p30"/>
          <p:cNvPicPr preferRelativeResize="0"/>
          <p:nvPr/>
        </p:nvPicPr>
        <p:blipFill>
          <a:blip r:embed="rId3"/>
          <a:srcRect/>
          <a:stretch/>
        </p:blipFill>
        <p:spPr>
          <a:xfrm>
            <a:off x="5249035" y="1837431"/>
            <a:ext cx="2977298" cy="45345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3200"/>
              <a:buFont typeface="Calibri"/>
              <a:buAutoNum type="arabicPeriod" startAt="5"/>
            </a:pPr>
            <a:r>
              <a:rPr lang="en-US">
                <a:latin typeface="Avenir"/>
                <a:ea typeface="Avenir"/>
                <a:cs typeface="Avenir"/>
                <a:sym typeface="Avenir"/>
              </a:rPr>
              <a:t>Use loaded (AKA leading) questions</a:t>
            </a:r>
            <a:endParaRPr/>
          </a:p>
          <a:p>
            <a:pPr marL="457200" lvl="1" indent="0" algn="l" rtl="0">
              <a:spcBef>
                <a:spcPts val="1760"/>
              </a:spcBef>
              <a:spcAft>
                <a:spcPts val="0"/>
              </a:spcAft>
              <a:buClr>
                <a:srgbClr val="7F7F7F"/>
              </a:buClr>
              <a:buSzPts val="2800"/>
              <a:buNone/>
            </a:pPr>
            <a:r>
              <a:rPr lang="en-US" i="1">
                <a:solidFill>
                  <a:srgbClr val="7F7F7F"/>
                </a:solidFill>
                <a:latin typeface="Avenir"/>
                <a:ea typeface="Avenir"/>
                <a:cs typeface="Avenir"/>
                <a:sym typeface="Avenir"/>
              </a:rPr>
              <a:t>Don’t you think Coke tastes better than Pepsi?</a:t>
            </a:r>
            <a:endParaRPr/>
          </a:p>
        </p:txBody>
      </p:sp>
      <p:sp>
        <p:nvSpPr>
          <p:cNvPr id="339" name="Google Shape;339;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shalt </a:t>
            </a:r>
            <a:r>
              <a:rPr lang="en-US" u="sng">
                <a:latin typeface="Avenir"/>
                <a:ea typeface="Avenir"/>
                <a:cs typeface="Avenir"/>
                <a:sym typeface="Avenir"/>
              </a:rPr>
              <a:t>not</a:t>
            </a:r>
            <a:r>
              <a:rPr lang="en-US">
                <a:latin typeface="Avenir"/>
                <a:ea typeface="Avenir"/>
                <a:cs typeface="Avenir"/>
                <a:sym typeface="Avenir"/>
              </a:rPr>
              <a:t>…</a:t>
            </a:r>
            <a:endParaRPr/>
          </a:p>
        </p:txBody>
      </p:sp>
      <p:pic>
        <p:nvPicPr>
          <p:cNvPr id="340" name="Google Shape;340;p31"/>
          <p:cNvPicPr preferRelativeResize="0"/>
          <p:nvPr/>
        </p:nvPicPr>
        <p:blipFill rotWithShape="1">
          <a:blip r:embed="rId3">
            <a:alphaModFix/>
          </a:blip>
          <a:srcRect/>
          <a:stretch/>
        </p:blipFill>
        <p:spPr>
          <a:xfrm>
            <a:off x="2370666" y="3008092"/>
            <a:ext cx="4402667" cy="33006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a:bodyPr>
          <a:lstStyle/>
          <a:p>
            <a:pPr eaLnBrk="1" fontAlgn="auto" hangingPunct="1">
              <a:spcAft>
                <a:spcPts val="0"/>
              </a:spcAft>
              <a:defRPr/>
            </a:pPr>
            <a:r>
              <a:rPr lang="en-US" b="1" dirty="0">
                <a:latin typeface="Avenir Book"/>
              </a:rPr>
              <a:t>Observational Research Design</a:t>
            </a:r>
          </a:p>
        </p:txBody>
      </p:sp>
      <p:sp>
        <p:nvSpPr>
          <p:cNvPr id="15363" name="Content Placeholder 6"/>
          <p:cNvSpPr>
            <a:spLocks noGrp="1"/>
          </p:cNvSpPr>
          <p:nvPr>
            <p:ph idx="1"/>
          </p:nvPr>
        </p:nvSpPr>
        <p:spPr/>
        <p:txBody>
          <a:bodyPr rtlCol="0">
            <a:normAutofit/>
          </a:bodyPr>
          <a:lstStyle/>
          <a:p>
            <a:pPr>
              <a:spcBef>
                <a:spcPts val="400"/>
              </a:spcBef>
              <a:spcAft>
                <a:spcPts val="400"/>
              </a:spcAft>
              <a:defRPr/>
            </a:pPr>
            <a:r>
              <a:rPr lang="en-US" altLang="en-US" sz="2800" dirty="0"/>
              <a:t>The researcher observes and systematically records the behavior of individuals in order to describe the behavior</a:t>
            </a:r>
          </a:p>
          <a:p>
            <a:pPr marL="0" indent="0">
              <a:spcBef>
                <a:spcPts val="400"/>
              </a:spcBef>
              <a:spcAft>
                <a:spcPts val="400"/>
              </a:spcAft>
              <a:buNone/>
              <a:defRPr/>
            </a:pPr>
            <a:endParaRPr lang="en-US" altLang="en-US" sz="2800" dirty="0"/>
          </a:p>
          <a:p>
            <a:pPr>
              <a:spcBef>
                <a:spcPts val="400"/>
              </a:spcBef>
              <a:spcAft>
                <a:spcPts val="400"/>
              </a:spcAft>
              <a:defRPr/>
            </a:pPr>
            <a:r>
              <a:rPr lang="en-US" sz="2800" b="1" dirty="0">
                <a:ea typeface="MS PGothic" charset="0"/>
                <a:cs typeface="+mn-cs"/>
              </a:rPr>
              <a:t>Purpose: </a:t>
            </a:r>
          </a:p>
          <a:p>
            <a:pPr marL="685800" lvl="2" indent="-182563">
              <a:spcBef>
                <a:spcPts val="0"/>
              </a:spcBef>
              <a:defRPr/>
            </a:pPr>
            <a:r>
              <a:rPr lang="en-US" sz="2000" dirty="0">
                <a:ea typeface="MS PGothic" charset="0"/>
              </a:rPr>
              <a:t>To gather data on which further studies can be based</a:t>
            </a:r>
          </a:p>
          <a:p>
            <a:pPr marL="685800" lvl="2" indent="-182563">
              <a:spcBef>
                <a:spcPts val="0"/>
              </a:spcBef>
              <a:defRPr/>
            </a:pPr>
            <a:r>
              <a:rPr lang="en-US" sz="2000" dirty="0">
                <a:ea typeface="MS PGothic" charset="0"/>
              </a:rPr>
              <a:t>To disprove theories</a:t>
            </a:r>
          </a:p>
          <a:p>
            <a:pPr lvl="1" indent="-182880" eaLnBrk="1" fontAlgn="auto" hangingPunct="1">
              <a:lnSpc>
                <a:spcPct val="100000"/>
              </a:lnSpc>
              <a:spcBef>
                <a:spcPts val="0"/>
              </a:spcBef>
              <a:defRPr/>
            </a:pPr>
            <a:endParaRPr lang="en-US" sz="2400" dirty="0">
              <a:ea typeface="MS PGothic" charset="0"/>
            </a:endParaRPr>
          </a:p>
          <a:p>
            <a:pPr marL="0" indent="0">
              <a:spcBef>
                <a:spcPts val="0"/>
              </a:spcBef>
              <a:buNone/>
              <a:defRPr/>
            </a:pPr>
            <a:endParaRPr lang="en-US" sz="2700" dirty="0">
              <a:ea typeface="MS PGothic" charset="0"/>
            </a:endParaRPr>
          </a:p>
        </p:txBody>
      </p:sp>
    </p:spTree>
    <p:extLst>
      <p:ext uri="{BB962C8B-B14F-4D97-AF65-F5344CB8AC3E}">
        <p14:creationId xmlns:p14="http://schemas.microsoft.com/office/powerpoint/2010/main" val="4076251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3200"/>
              <a:buFont typeface="Calibri"/>
              <a:buAutoNum type="arabicPeriod" startAt="6"/>
            </a:pPr>
            <a:r>
              <a:rPr lang="en-US" dirty="0">
                <a:latin typeface="Avenir"/>
                <a:ea typeface="Avenir"/>
                <a:cs typeface="Avenir"/>
                <a:sym typeface="Avenir"/>
              </a:rPr>
              <a:t>Use biased or charged language</a:t>
            </a:r>
            <a:endParaRPr dirty="0"/>
          </a:p>
          <a:p>
            <a:pPr marL="457200" lvl="1" indent="0" algn="l" rtl="0">
              <a:spcBef>
                <a:spcPts val="1080"/>
              </a:spcBef>
              <a:spcAft>
                <a:spcPts val="0"/>
              </a:spcAft>
              <a:buClr>
                <a:srgbClr val="7F7F7F"/>
              </a:buClr>
              <a:buSzPts val="2400"/>
              <a:buNone/>
            </a:pPr>
            <a:r>
              <a:rPr lang="en-US" sz="2400" i="1" dirty="0">
                <a:solidFill>
                  <a:srgbClr val="7F7F7F"/>
                </a:solidFill>
                <a:latin typeface="Avenir"/>
                <a:ea typeface="Avenir"/>
                <a:cs typeface="Avenir"/>
                <a:sym typeface="Avenir"/>
              </a:rPr>
              <a:t>Too little money is being spent on welfare </a:t>
            </a:r>
            <a:r>
              <a:rPr lang="en-US" sz="2400" dirty="0">
                <a:solidFill>
                  <a:srgbClr val="7F7F7F"/>
                </a:solidFill>
                <a:latin typeface="Avenir"/>
                <a:ea typeface="Avenir"/>
                <a:cs typeface="Avenir"/>
                <a:sym typeface="Avenir"/>
              </a:rPr>
              <a:t>(19% agree)</a:t>
            </a:r>
            <a:endParaRPr dirty="0"/>
          </a:p>
          <a:p>
            <a:pPr marL="457200" lvl="1" indent="0" algn="l" rtl="0">
              <a:spcBef>
                <a:spcPts val="1680"/>
              </a:spcBef>
              <a:spcAft>
                <a:spcPts val="0"/>
              </a:spcAft>
              <a:buClr>
                <a:srgbClr val="7F7F7F"/>
              </a:buClr>
              <a:buSzPts val="2400"/>
              <a:buNone/>
            </a:pPr>
            <a:r>
              <a:rPr lang="en-US" sz="2400" i="1" dirty="0">
                <a:solidFill>
                  <a:srgbClr val="7F7F7F"/>
                </a:solidFill>
                <a:latin typeface="Avenir"/>
                <a:ea typeface="Avenir"/>
                <a:cs typeface="Avenir"/>
                <a:sym typeface="Avenir"/>
              </a:rPr>
              <a:t>Too little money is being spent on assistance to the poor </a:t>
            </a:r>
            <a:r>
              <a:rPr lang="en-US" sz="2400" dirty="0">
                <a:solidFill>
                  <a:srgbClr val="7F7F7F"/>
                </a:solidFill>
                <a:latin typeface="Avenir"/>
                <a:ea typeface="Avenir"/>
                <a:cs typeface="Avenir"/>
                <a:sym typeface="Avenir"/>
              </a:rPr>
              <a:t>(63% agree)</a:t>
            </a:r>
            <a:endParaRPr dirty="0"/>
          </a:p>
        </p:txBody>
      </p:sp>
      <p:sp>
        <p:nvSpPr>
          <p:cNvPr id="347" name="Google Shape;347;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shalt </a:t>
            </a:r>
            <a:r>
              <a:rPr lang="en-US" u="sng">
                <a:latin typeface="Avenir"/>
                <a:ea typeface="Avenir"/>
                <a:cs typeface="Avenir"/>
                <a:sym typeface="Avenir"/>
              </a:rPr>
              <a:t>not</a:t>
            </a:r>
            <a:r>
              <a:rPr lang="en-US">
                <a:latin typeface="Avenir"/>
                <a:ea typeface="Avenir"/>
                <a:cs typeface="Avenir"/>
                <a:sym typeface="Avenir"/>
              </a:rPr>
              <a:t>…</a:t>
            </a:r>
            <a:endParaRPr/>
          </a:p>
        </p:txBody>
      </p:sp>
      <p:pic>
        <p:nvPicPr>
          <p:cNvPr id="348" name="Google Shape;348;p32"/>
          <p:cNvPicPr preferRelativeResize="0"/>
          <p:nvPr/>
        </p:nvPicPr>
        <p:blipFill rotWithShape="1">
          <a:blip r:embed="rId3">
            <a:alphaModFix/>
          </a:blip>
          <a:srcRect/>
          <a:stretch/>
        </p:blipFill>
        <p:spPr>
          <a:xfrm>
            <a:off x="457200" y="4148669"/>
            <a:ext cx="8305133" cy="23669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3" descr="asd.png"/>
          <p:cNvPicPr preferRelativeResize="0"/>
          <p:nvPr/>
        </p:nvPicPr>
        <p:blipFill rotWithShape="1">
          <a:blip r:embed="rId3">
            <a:alphaModFix/>
          </a:blip>
          <a:srcRect/>
          <a:stretch/>
        </p:blipFill>
        <p:spPr>
          <a:xfrm>
            <a:off x="1256284" y="950050"/>
            <a:ext cx="6631432" cy="543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57200" y="19745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6000"/>
              <a:buFont typeface="Avenir"/>
              <a:buNone/>
            </a:pPr>
            <a:r>
              <a:rPr lang="en-US" sz="6000">
                <a:latin typeface="Avenir"/>
                <a:ea typeface="Avenir"/>
                <a:cs typeface="Avenir"/>
                <a:sym typeface="Avenir"/>
              </a:rPr>
              <a:t>Let’s try it…</a:t>
            </a:r>
            <a:endParaRPr sz="6000">
              <a:latin typeface="Avenir"/>
              <a:ea typeface="Avenir"/>
              <a:cs typeface="Avenir"/>
              <a:sym typeface="Avenir"/>
            </a:endParaRPr>
          </a:p>
        </p:txBody>
      </p:sp>
      <p:sp>
        <p:nvSpPr>
          <p:cNvPr id="430" name="Google Shape;430;p44"/>
          <p:cNvSpPr/>
          <p:nvPr/>
        </p:nvSpPr>
        <p:spPr>
          <a:xfrm>
            <a:off x="457200" y="1787279"/>
            <a:ext cx="8229600"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venir"/>
                <a:ea typeface="Avenir"/>
                <a:cs typeface="Avenir"/>
                <a:sym typeface="Avenir"/>
              </a:rPr>
              <a:t>Draft some survey questions to assess:</a:t>
            </a:r>
            <a:endParaRPr/>
          </a:p>
          <a:p>
            <a:pPr marL="514350" marR="0" lvl="0" indent="-514350" algn="l" rtl="0">
              <a:spcBef>
                <a:spcPts val="3600"/>
              </a:spcBef>
              <a:spcAft>
                <a:spcPts val="0"/>
              </a:spcAft>
              <a:buClr>
                <a:schemeClr val="dk1"/>
              </a:buClr>
              <a:buSzPts val="3200"/>
              <a:buFont typeface="Calibri"/>
              <a:buAutoNum type="alphaUcPeriod"/>
            </a:pPr>
            <a:r>
              <a:rPr lang="en-US" sz="3200">
                <a:solidFill>
                  <a:schemeClr val="dk1"/>
                </a:solidFill>
                <a:latin typeface="Avenir"/>
                <a:ea typeface="Avenir"/>
                <a:cs typeface="Avenir"/>
                <a:sym typeface="Avenir"/>
              </a:rPr>
              <a:t>People’s attitudes towards food available on campus (and what factors might influence these attitudes)</a:t>
            </a:r>
            <a:endParaRPr/>
          </a:p>
          <a:p>
            <a:pPr marL="514350" marR="0" lvl="0" indent="-514350" algn="l" rtl="0">
              <a:spcBef>
                <a:spcPts val="3600"/>
              </a:spcBef>
              <a:spcAft>
                <a:spcPts val="0"/>
              </a:spcAft>
              <a:buClr>
                <a:schemeClr val="dk1"/>
              </a:buClr>
              <a:buSzPts val="3200"/>
              <a:buFont typeface="Calibri"/>
              <a:buAutoNum type="alphaUcPeriod"/>
            </a:pPr>
            <a:r>
              <a:rPr lang="en-US" sz="3200">
                <a:solidFill>
                  <a:schemeClr val="dk1"/>
                </a:solidFill>
                <a:latin typeface="Avenir"/>
                <a:ea typeface="Avenir"/>
                <a:cs typeface="Avenir"/>
                <a:sym typeface="Avenir"/>
              </a:rPr>
              <a:t>How much students like being at SUNY Purchase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C5310D-4EF3-47AD-A13F-6445D0443C52}"/>
              </a:ext>
            </a:extLst>
          </p:cNvPr>
          <p:cNvSpPr>
            <a:spLocks noGrp="1"/>
          </p:cNvSpPr>
          <p:nvPr>
            <p:ph type="title"/>
          </p:nvPr>
        </p:nvSpPr>
        <p:spPr>
          <a:xfrm>
            <a:off x="685800" y="2747962"/>
            <a:ext cx="7772400" cy="1362075"/>
          </a:xfrm>
        </p:spPr>
        <p:txBody>
          <a:bodyPr/>
          <a:lstStyle/>
          <a:p>
            <a:pPr algn="ctr"/>
            <a:r>
              <a:rPr lang="en-US" dirty="0">
                <a:solidFill>
                  <a:schemeClr val="bg1"/>
                </a:solidFill>
              </a:rPr>
              <a:t>What Should you do?</a:t>
            </a:r>
          </a:p>
        </p:txBody>
      </p:sp>
    </p:spTree>
    <p:extLst>
      <p:ext uri="{BB962C8B-B14F-4D97-AF65-F5344CB8AC3E}">
        <p14:creationId xmlns:p14="http://schemas.microsoft.com/office/powerpoint/2010/main" val="4042966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4"/>
          <p:cNvSpPr txBox="1">
            <a:spLocks noGrp="1"/>
          </p:cNvSpPr>
          <p:nvPr>
            <p:ph type="body" idx="1"/>
          </p:nvPr>
        </p:nvSpPr>
        <p:spPr>
          <a:xfrm>
            <a:off x="440267" y="1701798"/>
            <a:ext cx="8229599" cy="48768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3200"/>
              <a:buFont typeface="Calibri"/>
              <a:buAutoNum type="arabicPeriod" startAt="7"/>
            </a:pPr>
            <a:r>
              <a:rPr lang="en-US" dirty="0">
                <a:latin typeface="Avenir"/>
                <a:ea typeface="Avenir"/>
                <a:cs typeface="Avenir"/>
                <a:sym typeface="Avenir"/>
              </a:rPr>
              <a:t>Establish a judgmental context</a:t>
            </a:r>
            <a:endParaRPr dirty="0"/>
          </a:p>
          <a:p>
            <a:pPr marL="457200" lvl="1" indent="0" algn="l" rtl="0">
              <a:spcBef>
                <a:spcPts val="1160"/>
              </a:spcBef>
              <a:spcAft>
                <a:spcPts val="0"/>
              </a:spcAft>
              <a:buClr>
                <a:srgbClr val="7F7F7F"/>
              </a:buClr>
              <a:buSzPts val="2800"/>
              <a:buNone/>
            </a:pPr>
            <a:r>
              <a:rPr lang="en-US" i="1" dirty="0">
                <a:solidFill>
                  <a:srgbClr val="7F7F7F"/>
                </a:solidFill>
                <a:latin typeface="Avenir"/>
                <a:ea typeface="Avenir"/>
                <a:cs typeface="Avenir"/>
                <a:sym typeface="Avenir"/>
              </a:rPr>
              <a:t>On a scale from 1 to 10, how much do you like warm and sunny days?</a:t>
            </a:r>
            <a:endParaRPr dirty="0"/>
          </a:p>
          <a:p>
            <a:pPr marL="457200" lvl="1" indent="0" algn="l" rtl="0">
              <a:spcBef>
                <a:spcPts val="2360"/>
              </a:spcBef>
              <a:spcAft>
                <a:spcPts val="0"/>
              </a:spcAft>
              <a:buClr>
                <a:schemeClr val="dk1"/>
              </a:buClr>
              <a:buSzPts val="2800"/>
              <a:buNone/>
            </a:pPr>
            <a:r>
              <a:rPr lang="en-US" dirty="0">
                <a:latin typeface="Avenir"/>
                <a:ea typeface="Avenir"/>
                <a:cs typeface="Avenir"/>
                <a:sym typeface="Avenir"/>
              </a:rPr>
              <a:t>Compared to cold, rainy days?</a:t>
            </a:r>
            <a:endParaRPr dirty="0"/>
          </a:p>
          <a:p>
            <a:pPr marL="457200" lvl="1" indent="0" algn="l" rtl="0">
              <a:spcBef>
                <a:spcPts val="1760"/>
              </a:spcBef>
              <a:spcAft>
                <a:spcPts val="0"/>
              </a:spcAft>
              <a:buClr>
                <a:schemeClr val="dk1"/>
              </a:buClr>
              <a:buSzPts val="2800"/>
              <a:buNone/>
            </a:pPr>
            <a:r>
              <a:rPr lang="en-US" dirty="0">
                <a:latin typeface="Avenir"/>
                <a:ea typeface="Avenir"/>
                <a:cs typeface="Avenir"/>
                <a:sym typeface="Avenir"/>
              </a:rPr>
              <a:t>Compared to winning the lottery?</a:t>
            </a:r>
            <a:endParaRPr dirty="0"/>
          </a:p>
        </p:txBody>
      </p:sp>
      <p:sp>
        <p:nvSpPr>
          <p:cNvPr id="359" name="Google Shape;359;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a:t>
            </a:r>
            <a:r>
              <a:rPr lang="en-US" u="sng">
                <a:latin typeface="Avenir"/>
                <a:ea typeface="Avenir"/>
                <a:cs typeface="Avenir"/>
                <a:sym typeface="Avenir"/>
              </a:rPr>
              <a:t>shalt</a:t>
            </a:r>
            <a:r>
              <a:rPr lang="en-US">
                <a:latin typeface="Avenir"/>
                <a:ea typeface="Avenir"/>
                <a:cs typeface="Avenir"/>
                <a:sym typeface="Avenir"/>
              </a:rPr>
              <a:t>…</a:t>
            </a:r>
            <a:endParaRPr/>
          </a:p>
        </p:txBody>
      </p:sp>
      <p:pic>
        <p:nvPicPr>
          <p:cNvPr id="360" name="Google Shape;360;p34"/>
          <p:cNvPicPr preferRelativeResize="0"/>
          <p:nvPr/>
        </p:nvPicPr>
        <p:blipFill rotWithShape="1">
          <a:blip r:embed="rId3">
            <a:alphaModFix/>
          </a:blip>
          <a:srcRect/>
          <a:stretch/>
        </p:blipFill>
        <p:spPr>
          <a:xfrm>
            <a:off x="6568017" y="3471332"/>
            <a:ext cx="2286000" cy="304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5"/>
          <p:cNvSpPr txBox="1">
            <a:spLocks noGrp="1"/>
          </p:cNvSpPr>
          <p:nvPr>
            <p:ph type="body" idx="1"/>
          </p:nvPr>
        </p:nvSpPr>
        <p:spPr>
          <a:xfrm>
            <a:off x="457200" y="1600200"/>
            <a:ext cx="8229599" cy="48768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3200"/>
              <a:buFont typeface="Calibri"/>
              <a:buAutoNum type="arabicPeriod" startAt="8"/>
            </a:pPr>
            <a:r>
              <a:rPr lang="en-US">
                <a:latin typeface="Avenir"/>
                <a:ea typeface="Avenir"/>
                <a:cs typeface="Avenir"/>
                <a:sym typeface="Avenir"/>
              </a:rPr>
              <a:t>Ask questions more than once (but not in the exact same way)</a:t>
            </a:r>
            <a:endParaRPr/>
          </a:p>
        </p:txBody>
      </p:sp>
      <p:sp>
        <p:nvSpPr>
          <p:cNvPr id="367" name="Google Shape;367;p35"/>
          <p:cNvSpPr txBox="1"/>
          <p:nvPr/>
        </p:nvSpPr>
        <p:spPr>
          <a:xfrm>
            <a:off x="609601" y="2930414"/>
            <a:ext cx="8077200" cy="247756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7F7F7F"/>
              </a:buClr>
              <a:buSzPts val="2200"/>
              <a:buFont typeface="Calibri"/>
              <a:buAutoNum type="alphaLcPeriod"/>
            </a:pPr>
            <a:r>
              <a:rPr lang="en-US" sz="2500" i="1" dirty="0">
                <a:ea typeface="Avenir"/>
                <a:cs typeface="Avenir"/>
                <a:sym typeface="Avenir"/>
              </a:rPr>
              <a:t>I feel that I am a person of worth, at least on an equal level with others</a:t>
            </a:r>
            <a:endParaRPr sz="2500" dirty="0"/>
          </a:p>
          <a:p>
            <a:pPr marL="342900" marR="0" lvl="0" indent="-342900" algn="l" rtl="0">
              <a:spcBef>
                <a:spcPts val="1200"/>
              </a:spcBef>
              <a:spcAft>
                <a:spcPts val="0"/>
              </a:spcAft>
              <a:buClr>
                <a:srgbClr val="7F7F7F"/>
              </a:buClr>
              <a:buSzPts val="2200"/>
              <a:buFont typeface="Calibri"/>
              <a:buAutoNum type="alphaLcPeriod"/>
            </a:pPr>
            <a:r>
              <a:rPr lang="en-US" sz="2500" i="1" dirty="0">
                <a:ea typeface="Avenir"/>
                <a:cs typeface="Avenir"/>
                <a:sym typeface="Avenir"/>
              </a:rPr>
              <a:t>I feel that I have a number of good qualities.</a:t>
            </a:r>
            <a:endParaRPr sz="2500" dirty="0"/>
          </a:p>
          <a:p>
            <a:pPr marL="342900" marR="0" lvl="0" indent="-342900" algn="l" rtl="0">
              <a:spcBef>
                <a:spcPts val="1200"/>
              </a:spcBef>
              <a:spcAft>
                <a:spcPts val="0"/>
              </a:spcAft>
              <a:buClr>
                <a:srgbClr val="7F7F7F"/>
              </a:buClr>
              <a:buSzPts val="2200"/>
              <a:buFont typeface="Calibri"/>
              <a:buAutoNum type="alphaLcPeriod"/>
            </a:pPr>
            <a:r>
              <a:rPr lang="en-US" sz="2500" i="1" dirty="0">
                <a:ea typeface="Avenir"/>
                <a:cs typeface="Avenir"/>
                <a:sym typeface="Avenir"/>
              </a:rPr>
              <a:t>All in all, I am inclined to feel that I am a failure (R)</a:t>
            </a:r>
            <a:endParaRPr sz="2500" dirty="0"/>
          </a:p>
          <a:p>
            <a:pPr marL="342900" marR="0" lvl="0" indent="-342900" algn="l" rtl="0">
              <a:spcBef>
                <a:spcPts val="1200"/>
              </a:spcBef>
              <a:spcAft>
                <a:spcPts val="0"/>
              </a:spcAft>
              <a:buClr>
                <a:srgbClr val="7F7F7F"/>
              </a:buClr>
              <a:buSzPts val="2200"/>
              <a:buFont typeface="Calibri"/>
              <a:buAutoNum type="alphaLcPeriod"/>
            </a:pPr>
            <a:r>
              <a:rPr lang="en-US" sz="2500" i="1" dirty="0">
                <a:ea typeface="Avenir"/>
                <a:cs typeface="Avenir"/>
                <a:sym typeface="Avenir"/>
              </a:rPr>
              <a:t>I am able to do things as well as most other people</a:t>
            </a:r>
            <a:endParaRPr sz="2500" dirty="0"/>
          </a:p>
        </p:txBody>
      </p:sp>
      <p:sp>
        <p:nvSpPr>
          <p:cNvPr id="368" name="Google Shape;368;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a:t>
            </a:r>
            <a:r>
              <a:rPr lang="en-US" u="sng">
                <a:latin typeface="Avenir"/>
                <a:ea typeface="Avenir"/>
                <a:cs typeface="Avenir"/>
                <a:sym typeface="Avenir"/>
              </a:rPr>
              <a:t>shalt</a:t>
            </a:r>
            <a:r>
              <a:rPr lang="en-US">
                <a:latin typeface="Avenir"/>
                <a:ea typeface="Avenir"/>
                <a:cs typeface="Avenir"/>
                <a:sym typeface="Avenir"/>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body" idx="1"/>
          </p:nvPr>
        </p:nvSpPr>
        <p:spPr>
          <a:xfrm>
            <a:off x="457200" y="1600200"/>
            <a:ext cx="8229599" cy="48768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3200"/>
              <a:buFont typeface="Calibri"/>
              <a:buAutoNum type="arabicPeriod" startAt="9"/>
            </a:pPr>
            <a:r>
              <a:rPr lang="en-US">
                <a:latin typeface="Avenir"/>
                <a:ea typeface="Avenir"/>
                <a:cs typeface="Avenir"/>
                <a:sym typeface="Avenir"/>
              </a:rPr>
              <a:t>Pay attention to ordering </a:t>
            </a:r>
            <a:endParaRPr/>
          </a:p>
          <a:p>
            <a:pPr marL="274320" lvl="1" indent="0" algn="l" rtl="0">
              <a:spcBef>
                <a:spcPts val="2320"/>
              </a:spcBef>
              <a:spcAft>
                <a:spcPts val="0"/>
              </a:spcAft>
              <a:buClr>
                <a:srgbClr val="7F7F7F"/>
              </a:buClr>
              <a:buSzPts val="2600"/>
              <a:buNone/>
            </a:pPr>
            <a:r>
              <a:rPr lang="en-US" sz="2600">
                <a:solidFill>
                  <a:srgbClr val="7F7F7F"/>
                </a:solidFill>
                <a:latin typeface="Avenir"/>
                <a:ea typeface="Avenir"/>
                <a:cs typeface="Avenir"/>
                <a:sym typeface="Avenir"/>
              </a:rPr>
              <a:t>	Should divorce in this country be easier to obtain, 	more difficult to obtain, or stay as it is now?</a:t>
            </a:r>
            <a:endParaRPr/>
          </a:p>
          <a:p>
            <a:pPr marL="274320" lvl="1" indent="0" algn="l" rtl="0">
              <a:spcBef>
                <a:spcPts val="560"/>
              </a:spcBef>
              <a:spcAft>
                <a:spcPts val="0"/>
              </a:spcAft>
              <a:buClr>
                <a:schemeClr val="dk1"/>
              </a:buClr>
              <a:buSzPts val="2800"/>
              <a:buNone/>
            </a:pPr>
            <a:r>
              <a:rPr lang="en-US">
                <a:latin typeface="Avenir"/>
                <a:ea typeface="Avenir"/>
                <a:cs typeface="Avenir"/>
                <a:sym typeface="Avenir"/>
              </a:rPr>
              <a:t>		  23% easier, 36% more difficult, 41% same</a:t>
            </a:r>
            <a:endParaRPr/>
          </a:p>
          <a:p>
            <a:pPr marL="274320" lvl="1" indent="0" algn="l" rtl="0">
              <a:spcBef>
                <a:spcPts val="4120"/>
              </a:spcBef>
              <a:spcAft>
                <a:spcPts val="0"/>
              </a:spcAft>
              <a:buClr>
                <a:schemeClr val="dk1"/>
              </a:buClr>
              <a:buSzPts val="2600"/>
              <a:buNone/>
            </a:pPr>
            <a:r>
              <a:rPr lang="en-US" sz="2600">
                <a:latin typeface="Avenir"/>
                <a:ea typeface="Avenir"/>
                <a:cs typeface="Avenir"/>
                <a:sym typeface="Avenir"/>
              </a:rPr>
              <a:t>	</a:t>
            </a:r>
            <a:r>
              <a:rPr lang="en-US" sz="2600">
                <a:solidFill>
                  <a:srgbClr val="7F7F7F"/>
                </a:solidFill>
                <a:latin typeface="Avenir"/>
                <a:ea typeface="Avenir"/>
                <a:cs typeface="Avenir"/>
                <a:sym typeface="Avenir"/>
              </a:rPr>
              <a:t>Should divorce in this country be easier to obtain, 	stay as it is now, or more difficult to obtain?”</a:t>
            </a:r>
            <a:endParaRPr/>
          </a:p>
          <a:p>
            <a:pPr marL="274320" lvl="1" indent="0" algn="l" rtl="0">
              <a:spcBef>
                <a:spcPts val="560"/>
              </a:spcBef>
              <a:spcAft>
                <a:spcPts val="0"/>
              </a:spcAft>
              <a:buClr>
                <a:schemeClr val="dk1"/>
              </a:buClr>
              <a:buSzPts val="2800"/>
              <a:buNone/>
            </a:pPr>
            <a:r>
              <a:rPr lang="en-US">
                <a:latin typeface="Avenir"/>
                <a:ea typeface="Avenir"/>
                <a:cs typeface="Avenir"/>
                <a:sym typeface="Avenir"/>
              </a:rPr>
              <a:t>		  26% easier, 46% more difficult, 29% same</a:t>
            </a:r>
            <a:endParaRPr/>
          </a:p>
          <a:p>
            <a:pPr marL="274320" lvl="1" indent="0" algn="l" rtl="0">
              <a:spcBef>
                <a:spcPts val="560"/>
              </a:spcBef>
              <a:spcAft>
                <a:spcPts val="0"/>
              </a:spcAft>
              <a:buClr>
                <a:schemeClr val="dk1"/>
              </a:buClr>
              <a:buSzPts val="2800"/>
              <a:buNone/>
            </a:pPr>
            <a:endParaRPr>
              <a:latin typeface="Avenir"/>
              <a:ea typeface="Avenir"/>
              <a:cs typeface="Avenir"/>
              <a:sym typeface="Avenir"/>
            </a:endParaRPr>
          </a:p>
        </p:txBody>
      </p:sp>
      <p:sp>
        <p:nvSpPr>
          <p:cNvPr id="374" name="Google Shape;374;p36"/>
          <p:cNvSpPr/>
          <p:nvPr/>
        </p:nvSpPr>
        <p:spPr>
          <a:xfrm>
            <a:off x="5885083" y="6309267"/>
            <a:ext cx="2964560" cy="369332"/>
          </a:xfrm>
          <a:prstGeom prst="rect">
            <a:avLst/>
          </a:prstGeom>
          <a:noFill/>
          <a:ln>
            <a:noFill/>
          </a:ln>
        </p:spPr>
        <p:txBody>
          <a:bodyPr spcFirstLastPara="1" wrap="square" lIns="91425" tIns="45700" rIns="91425" bIns="45700" anchor="t" anchorCtr="0">
            <a:spAutoFit/>
          </a:bodyPr>
          <a:lstStyle/>
          <a:p>
            <a:pPr marL="274320" marR="0" lvl="1" indent="0" algn="l" rtl="0">
              <a:spcBef>
                <a:spcPts val="0"/>
              </a:spcBef>
              <a:spcAft>
                <a:spcPts val="0"/>
              </a:spcAft>
              <a:buClr>
                <a:schemeClr val="dk1"/>
              </a:buClr>
              <a:buSzPts val="1800"/>
              <a:buFont typeface="Avenir"/>
              <a:buNone/>
            </a:pPr>
            <a:r>
              <a:rPr lang="en-US" sz="1800" b="0" i="0" u="none" strike="noStrike" cap="none">
                <a:solidFill>
                  <a:schemeClr val="dk1"/>
                </a:solidFill>
                <a:latin typeface="Avenir"/>
                <a:ea typeface="Avenir"/>
                <a:cs typeface="Avenir"/>
                <a:sym typeface="Avenir"/>
              </a:rPr>
              <a:t>Shuman and Presser (1981)</a:t>
            </a:r>
            <a:endParaRPr/>
          </a:p>
        </p:txBody>
      </p:sp>
      <p:sp>
        <p:nvSpPr>
          <p:cNvPr id="375" name="Google Shape;375;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a:t>
            </a:r>
            <a:r>
              <a:rPr lang="en-US" u="sng">
                <a:latin typeface="Avenir"/>
                <a:ea typeface="Avenir"/>
                <a:cs typeface="Avenir"/>
                <a:sym typeface="Avenir"/>
              </a:rPr>
              <a:t>shalt</a:t>
            </a:r>
            <a:r>
              <a:rPr lang="en-US">
                <a:latin typeface="Avenir"/>
                <a:ea typeface="Avenir"/>
                <a:cs typeface="Avenir"/>
                <a:sym typeface="Avenir"/>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7"/>
          <p:cNvSpPr txBox="1">
            <a:spLocks noGrp="1"/>
          </p:cNvSpPr>
          <p:nvPr>
            <p:ph type="body" idx="1"/>
          </p:nvPr>
        </p:nvSpPr>
        <p:spPr>
          <a:xfrm>
            <a:off x="457200" y="1634066"/>
            <a:ext cx="8229599" cy="487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latin typeface="Avenir"/>
                <a:ea typeface="Avenir"/>
                <a:cs typeface="Avenir"/>
                <a:sym typeface="Avenir"/>
              </a:rPr>
              <a:t>10. Proofread and pay attention to design</a:t>
            </a:r>
            <a:endParaRPr/>
          </a:p>
        </p:txBody>
      </p:sp>
      <p:sp>
        <p:nvSpPr>
          <p:cNvPr id="381" name="Google Shape;381;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Thou </a:t>
            </a:r>
            <a:r>
              <a:rPr lang="en-US" u="sng">
                <a:latin typeface="Avenir"/>
                <a:ea typeface="Avenir"/>
                <a:cs typeface="Avenir"/>
                <a:sym typeface="Avenir"/>
              </a:rPr>
              <a:t>shalt</a:t>
            </a:r>
            <a:r>
              <a:rPr lang="en-US">
                <a:latin typeface="Avenir"/>
                <a:ea typeface="Avenir"/>
                <a:cs typeface="Avenir"/>
                <a:sym typeface="Avenir"/>
              </a:rPr>
              <a:t>…</a:t>
            </a:r>
            <a:endParaRPr/>
          </a:p>
        </p:txBody>
      </p:sp>
      <p:sp>
        <p:nvSpPr>
          <p:cNvPr id="382" name="Google Shape;382;p37"/>
          <p:cNvSpPr/>
          <p:nvPr/>
        </p:nvSpPr>
        <p:spPr>
          <a:xfrm>
            <a:off x="1185334" y="2516652"/>
            <a:ext cx="6908800" cy="36009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rgbClr val="7F7F7F"/>
                </a:solidFill>
                <a:latin typeface="Avenir"/>
                <a:ea typeface="Avenir"/>
                <a:cs typeface="Avenir"/>
                <a:sym typeface="Avenir"/>
              </a:rPr>
              <a:t>Formatting</a:t>
            </a:r>
            <a:endParaRPr/>
          </a:p>
          <a:p>
            <a:pPr marL="457200" marR="0" lvl="1" indent="0" algn="l" rtl="0">
              <a:spcBef>
                <a:spcPts val="600"/>
              </a:spcBef>
              <a:spcAft>
                <a:spcPts val="0"/>
              </a:spcAft>
              <a:buNone/>
            </a:pPr>
            <a:r>
              <a:rPr lang="en-US" sz="2400" b="0" i="0" u="none" strike="noStrike" cap="none">
                <a:solidFill>
                  <a:srgbClr val="7F7F7F"/>
                </a:solidFill>
                <a:latin typeface="Avenir"/>
                <a:ea typeface="Avenir"/>
                <a:cs typeface="Avenir"/>
                <a:sym typeface="Avenir"/>
              </a:rPr>
              <a:t>Should appear attractive and professional</a:t>
            </a:r>
            <a:endParaRPr/>
          </a:p>
          <a:p>
            <a:pPr marL="457200" marR="0" lvl="1" indent="0" algn="l" rtl="0">
              <a:spcBef>
                <a:spcPts val="1200"/>
              </a:spcBef>
              <a:spcAft>
                <a:spcPts val="0"/>
              </a:spcAft>
              <a:buNone/>
            </a:pPr>
            <a:r>
              <a:rPr lang="en-US" sz="2400" b="0" i="0" u="none" strike="noStrike" cap="none">
                <a:solidFill>
                  <a:srgbClr val="7F7F7F"/>
                </a:solidFill>
                <a:latin typeface="Avenir"/>
                <a:ea typeface="Avenir"/>
                <a:cs typeface="Avenir"/>
                <a:sym typeface="Avenir"/>
              </a:rPr>
              <a:t>Neatly typed and free from errors</a:t>
            </a:r>
            <a:endParaRPr/>
          </a:p>
          <a:p>
            <a:pPr marL="457200" marR="0" lvl="1" indent="0" algn="l" rtl="0">
              <a:spcBef>
                <a:spcPts val="1200"/>
              </a:spcBef>
              <a:spcAft>
                <a:spcPts val="0"/>
              </a:spcAft>
              <a:buNone/>
            </a:pPr>
            <a:r>
              <a:rPr lang="en-US" sz="2400" b="0" i="0" u="none" strike="noStrike" cap="none">
                <a:solidFill>
                  <a:srgbClr val="7F7F7F"/>
                </a:solidFill>
                <a:latin typeface="Avenir"/>
                <a:ea typeface="Avenir"/>
                <a:cs typeface="Avenir"/>
                <a:sym typeface="Avenir"/>
              </a:rPr>
              <a:t>Use rating scales consistently</a:t>
            </a:r>
            <a:endParaRPr/>
          </a:p>
          <a:p>
            <a:pPr marL="0" marR="0" lvl="0" indent="0" algn="l" rtl="0">
              <a:spcBef>
                <a:spcPts val="2400"/>
              </a:spcBef>
              <a:spcAft>
                <a:spcPts val="0"/>
              </a:spcAft>
              <a:buNone/>
            </a:pPr>
            <a:r>
              <a:rPr lang="en-US" sz="2400" u="sng">
                <a:solidFill>
                  <a:srgbClr val="7F7F7F"/>
                </a:solidFill>
                <a:latin typeface="Avenir"/>
                <a:ea typeface="Avenir"/>
                <a:cs typeface="Avenir"/>
                <a:sym typeface="Avenir"/>
              </a:rPr>
              <a:t>Refining Questions</a:t>
            </a:r>
            <a:endParaRPr/>
          </a:p>
          <a:p>
            <a:pPr marL="457200" marR="0" lvl="1" indent="0" algn="l" rtl="0">
              <a:spcBef>
                <a:spcPts val="600"/>
              </a:spcBef>
              <a:spcAft>
                <a:spcPts val="0"/>
              </a:spcAft>
              <a:buNone/>
            </a:pPr>
            <a:r>
              <a:rPr lang="en-US" sz="2400" b="0" i="0" u="none" strike="noStrike" cap="none">
                <a:solidFill>
                  <a:srgbClr val="7F7F7F"/>
                </a:solidFill>
                <a:latin typeface="Avenir"/>
                <a:ea typeface="Avenir"/>
                <a:cs typeface="Avenir"/>
                <a:sym typeface="Avenir"/>
              </a:rPr>
              <a:t>Proof questions with others</a:t>
            </a:r>
            <a:endParaRPr/>
          </a:p>
          <a:p>
            <a:pPr marL="457200" marR="0" lvl="1" indent="0" algn="l" rtl="0">
              <a:spcBef>
                <a:spcPts val="1200"/>
              </a:spcBef>
              <a:spcAft>
                <a:spcPts val="0"/>
              </a:spcAft>
              <a:buNone/>
            </a:pPr>
            <a:r>
              <a:rPr lang="en-US" sz="2400" b="0" i="0" u="none" strike="noStrike" cap="none">
                <a:solidFill>
                  <a:srgbClr val="7F7F7F"/>
                </a:solidFill>
                <a:latin typeface="Avenir"/>
                <a:ea typeface="Avenir"/>
                <a:cs typeface="Avenir"/>
                <a:sym typeface="Avenir"/>
              </a:rPr>
              <a:t>Pilot test the survey with a small group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a:spLocks noGrp="1"/>
          </p:cNvSpPr>
          <p:nvPr>
            <p:ph type="body" idx="1"/>
          </p:nvPr>
        </p:nvSpPr>
        <p:spPr>
          <a:xfrm>
            <a:off x="457200" y="1634066"/>
            <a:ext cx="8229599" cy="4876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latin typeface="Avenir"/>
                <a:ea typeface="Avenir"/>
                <a:cs typeface="Avenir"/>
                <a:sym typeface="Avenir"/>
              </a:rPr>
              <a:t>11. Guarantee participants’ anonymity</a:t>
            </a:r>
            <a:endParaRPr/>
          </a:p>
        </p:txBody>
      </p:sp>
      <p:sp>
        <p:nvSpPr>
          <p:cNvPr id="388" name="Google Shape;388;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BONUS! Thou </a:t>
            </a:r>
            <a:r>
              <a:rPr lang="en-US" u="sng">
                <a:latin typeface="Avenir"/>
                <a:ea typeface="Avenir"/>
                <a:cs typeface="Avenir"/>
                <a:sym typeface="Avenir"/>
              </a:rPr>
              <a:t>shalt</a:t>
            </a:r>
            <a:r>
              <a:rPr lang="en-US">
                <a:latin typeface="Avenir"/>
                <a:ea typeface="Avenir"/>
                <a:cs typeface="Avenir"/>
                <a:sym typeface="Avenir"/>
              </a:rPr>
              <a:t>…</a:t>
            </a:r>
            <a:endParaRPr/>
          </a:p>
        </p:txBody>
      </p:sp>
      <p:pic>
        <p:nvPicPr>
          <p:cNvPr id="389" name="Google Shape;389;p38"/>
          <p:cNvPicPr preferRelativeResize="0"/>
          <p:nvPr/>
        </p:nvPicPr>
        <p:blipFill rotWithShape="1">
          <a:blip r:embed="rId3">
            <a:alphaModFix/>
          </a:blip>
          <a:srcRect/>
          <a:stretch/>
        </p:blipFill>
        <p:spPr>
          <a:xfrm>
            <a:off x="440267" y="2511765"/>
            <a:ext cx="8195733" cy="4100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venir"/>
              <a:buNone/>
            </a:pPr>
            <a:r>
              <a:rPr lang="en-US">
                <a:latin typeface="Avenir"/>
                <a:ea typeface="Avenir"/>
                <a:cs typeface="Avenir"/>
                <a:sym typeface="Avenir"/>
              </a:rPr>
              <a:t>Beware the </a:t>
            </a:r>
            <a:r>
              <a:rPr lang="en-US" u="sng">
                <a:latin typeface="Avenir"/>
                <a:ea typeface="Avenir"/>
                <a:cs typeface="Avenir"/>
                <a:sym typeface="Avenir"/>
              </a:rPr>
              <a:t>Response Set</a:t>
            </a:r>
            <a:endParaRPr/>
          </a:p>
        </p:txBody>
      </p:sp>
      <p:sp>
        <p:nvSpPr>
          <p:cNvPr id="396" name="Google Shape;396;p39"/>
          <p:cNvSpPr txBox="1">
            <a:spLocks noGrp="1"/>
          </p:cNvSpPr>
          <p:nvPr>
            <p:ph type="body" idx="1"/>
          </p:nvPr>
        </p:nvSpPr>
        <p:spPr>
          <a:xfrm>
            <a:off x="626530" y="1617133"/>
            <a:ext cx="7823201" cy="48514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635"/>
              <a:buChar char="•"/>
            </a:pPr>
            <a:r>
              <a:rPr lang="en-US" sz="2635">
                <a:latin typeface="Avenir"/>
                <a:ea typeface="Avenir"/>
                <a:cs typeface="Avenir"/>
                <a:sym typeface="Avenir"/>
              </a:rPr>
              <a:t>The tendency for (some) people to respond to questions from a particular perspective rather than provide (fully truthful) answers that are directly related to the questions</a:t>
            </a:r>
            <a:endParaRPr sz="2635">
              <a:solidFill>
                <a:srgbClr val="EB641B"/>
              </a:solidFill>
              <a:latin typeface="Avenir"/>
              <a:ea typeface="Avenir"/>
              <a:cs typeface="Avenir"/>
              <a:sym typeface="Avenir"/>
            </a:endParaRPr>
          </a:p>
          <a:p>
            <a:pPr marL="342900" lvl="0" indent="-342900" algn="l" rtl="0">
              <a:lnSpc>
                <a:spcPct val="100000"/>
              </a:lnSpc>
              <a:spcBef>
                <a:spcPts val="2927"/>
              </a:spcBef>
              <a:spcAft>
                <a:spcPts val="0"/>
              </a:spcAft>
              <a:buClr>
                <a:schemeClr val="dk1"/>
              </a:buClr>
              <a:buSzPts val="2635"/>
              <a:buChar char="•"/>
            </a:pPr>
            <a:r>
              <a:rPr lang="en-US" sz="2635">
                <a:latin typeface="Avenir"/>
                <a:ea typeface="Avenir"/>
                <a:cs typeface="Avenir"/>
                <a:sym typeface="Avenir"/>
              </a:rPr>
              <a:t>Often related to social desirability (“faking good”)</a:t>
            </a:r>
            <a:endParaRPr/>
          </a:p>
          <a:p>
            <a:pPr marL="342900" lvl="0" indent="-342900" algn="l" rtl="0">
              <a:lnSpc>
                <a:spcPct val="100000"/>
              </a:lnSpc>
              <a:spcBef>
                <a:spcPts val="2327"/>
              </a:spcBef>
              <a:spcAft>
                <a:spcPts val="0"/>
              </a:spcAft>
              <a:buClr>
                <a:schemeClr val="dk1"/>
              </a:buClr>
              <a:buSzPts val="2635"/>
              <a:buChar char="•"/>
            </a:pPr>
            <a:r>
              <a:rPr lang="en-US" sz="2635">
                <a:latin typeface="Avenir"/>
                <a:ea typeface="Avenir"/>
                <a:cs typeface="Avenir"/>
                <a:sym typeface="Avenir"/>
              </a:rPr>
              <a:t>Most acute when questions concern a sensitive topic</a:t>
            </a:r>
            <a:endParaRPr/>
          </a:p>
          <a:p>
            <a:pPr marL="742950" lvl="1" indent="-285750" algn="l" rtl="0">
              <a:lnSpc>
                <a:spcPct val="100000"/>
              </a:lnSpc>
              <a:spcBef>
                <a:spcPts val="1076"/>
              </a:spcBef>
              <a:spcAft>
                <a:spcPts val="0"/>
              </a:spcAft>
              <a:buClr>
                <a:schemeClr val="dk1"/>
              </a:buClr>
              <a:buSzPts val="2380"/>
              <a:buChar char="–"/>
            </a:pPr>
            <a:r>
              <a:rPr lang="en-US" sz="2380">
                <a:latin typeface="Avenir"/>
                <a:ea typeface="Avenir"/>
                <a:cs typeface="Avenir"/>
                <a:sym typeface="Avenir"/>
              </a:rPr>
              <a:t>violent or aggressive behavior (e.g., spousal abuse)</a:t>
            </a:r>
            <a:endParaRPr/>
          </a:p>
          <a:p>
            <a:pPr marL="742950" lvl="1" indent="-285750" algn="l" rtl="0">
              <a:lnSpc>
                <a:spcPct val="100000"/>
              </a:lnSpc>
              <a:spcBef>
                <a:spcPts val="1076"/>
              </a:spcBef>
              <a:spcAft>
                <a:spcPts val="0"/>
              </a:spcAft>
              <a:buClr>
                <a:schemeClr val="dk1"/>
              </a:buClr>
              <a:buSzPts val="2380"/>
              <a:buChar char="–"/>
            </a:pPr>
            <a:r>
              <a:rPr lang="en-US" sz="2380">
                <a:latin typeface="Avenir"/>
                <a:ea typeface="Avenir"/>
                <a:cs typeface="Avenir"/>
                <a:sym typeface="Avenir"/>
              </a:rPr>
              <a:t>illicit behavior (e.g., substance use/abuse)</a:t>
            </a:r>
            <a:endParaRPr/>
          </a:p>
          <a:p>
            <a:pPr marL="742950" lvl="1" indent="-285750" algn="l" rtl="0">
              <a:lnSpc>
                <a:spcPct val="100000"/>
              </a:lnSpc>
              <a:spcBef>
                <a:spcPts val="1076"/>
              </a:spcBef>
              <a:spcAft>
                <a:spcPts val="0"/>
              </a:spcAft>
              <a:buClr>
                <a:schemeClr val="dk1"/>
              </a:buClr>
              <a:buSzPts val="2380"/>
              <a:buChar char="–"/>
            </a:pPr>
            <a:r>
              <a:rPr lang="en-US" sz="2380">
                <a:latin typeface="Avenir"/>
                <a:ea typeface="Avenir"/>
                <a:cs typeface="Avenir"/>
                <a:sym typeface="Avenir"/>
              </a:rPr>
              <a:t>sexual practices</a:t>
            </a:r>
            <a:endParaRPr/>
          </a:p>
          <a:p>
            <a:pPr marL="742950" lvl="1" indent="-134619" algn="l" rtl="0">
              <a:lnSpc>
                <a:spcPct val="100000"/>
              </a:lnSpc>
              <a:spcBef>
                <a:spcPts val="1076"/>
              </a:spcBef>
              <a:spcAft>
                <a:spcPts val="0"/>
              </a:spcAft>
              <a:buClr>
                <a:schemeClr val="dk1"/>
              </a:buClr>
              <a:buSzPts val="2380"/>
              <a:buNone/>
            </a:pPr>
            <a:endParaRPr sz="238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a:bodyPr>
          <a:lstStyle/>
          <a:p>
            <a:pPr eaLnBrk="1" fontAlgn="auto" hangingPunct="1">
              <a:spcAft>
                <a:spcPts val="0"/>
              </a:spcAft>
              <a:defRPr/>
            </a:pPr>
            <a:r>
              <a:rPr lang="en-US" b="1" dirty="0">
                <a:latin typeface="Avenir Book"/>
              </a:rPr>
              <a:t>Observational Design</a:t>
            </a:r>
          </a:p>
        </p:txBody>
      </p:sp>
      <p:sp>
        <p:nvSpPr>
          <p:cNvPr id="15363" name="Content Placeholder 6"/>
          <p:cNvSpPr>
            <a:spLocks noGrp="1"/>
          </p:cNvSpPr>
          <p:nvPr>
            <p:ph idx="1"/>
          </p:nvPr>
        </p:nvSpPr>
        <p:spPr/>
        <p:txBody>
          <a:bodyPr rtlCol="0">
            <a:normAutofit/>
          </a:bodyPr>
          <a:lstStyle/>
          <a:p>
            <a:pPr marL="457200" indent="-457200">
              <a:spcBef>
                <a:spcPts val="0"/>
              </a:spcBef>
              <a:defRPr/>
            </a:pPr>
            <a:r>
              <a:rPr lang="en-US" sz="2700" dirty="0">
                <a:ea typeface="MS PGothic" charset="0"/>
              </a:rPr>
              <a:t>Designed primarily to be descriptive</a:t>
            </a:r>
          </a:p>
          <a:p>
            <a:pPr marL="457200" indent="-457200">
              <a:spcBef>
                <a:spcPts val="0"/>
              </a:spcBef>
              <a:defRPr/>
            </a:pPr>
            <a:r>
              <a:rPr lang="en-US" sz="2700" dirty="0">
                <a:ea typeface="MS PGothic" charset="0"/>
              </a:rPr>
              <a:t>No attempt to manipulate the environment</a:t>
            </a:r>
          </a:p>
          <a:p>
            <a:pPr marL="457200" indent="-457200">
              <a:spcBef>
                <a:spcPts val="0"/>
              </a:spcBef>
              <a:defRPr/>
            </a:pPr>
            <a:r>
              <a:rPr lang="en-US" sz="2700" dirty="0">
                <a:ea typeface="MS PGothic" charset="0"/>
              </a:rPr>
              <a:t>Systematic recording of </a:t>
            </a:r>
            <a:r>
              <a:rPr lang="en-US" sz="2700" b="1" i="1" dirty="0">
                <a:ea typeface="MS PGothic" charset="0"/>
              </a:rPr>
              <a:t>naturally occurring</a:t>
            </a:r>
            <a:r>
              <a:rPr lang="en-US" sz="2700" i="1" dirty="0">
                <a:ea typeface="MS PGothic" charset="0"/>
              </a:rPr>
              <a:t> </a:t>
            </a:r>
            <a:r>
              <a:rPr lang="en-US" sz="2700" dirty="0">
                <a:ea typeface="MS PGothic" charset="0"/>
              </a:rPr>
              <a:t>events/behaviors</a:t>
            </a:r>
          </a:p>
          <a:p>
            <a:pPr marL="457200" indent="-457200">
              <a:spcBef>
                <a:spcPts val="0"/>
              </a:spcBef>
              <a:defRPr/>
            </a:pPr>
            <a:r>
              <a:rPr lang="en-US" sz="2700" dirty="0">
                <a:ea typeface="MS PGothic" charset="0"/>
              </a:rPr>
              <a:t>Descriptive research </a:t>
            </a:r>
            <a:r>
              <a:rPr lang="en-US" sz="2700" b="1" i="1" dirty="0">
                <a:ea typeface="MS PGothic" charset="0"/>
              </a:rPr>
              <a:t>cannot predict</a:t>
            </a:r>
            <a:r>
              <a:rPr lang="en-US" sz="2700" dirty="0">
                <a:ea typeface="MS PGothic" charset="0"/>
              </a:rPr>
              <a:t> an event</a:t>
            </a:r>
          </a:p>
        </p:txBody>
      </p:sp>
    </p:spTree>
    <p:extLst>
      <p:ext uri="{BB962C8B-B14F-4D97-AF65-F5344CB8AC3E}">
        <p14:creationId xmlns:p14="http://schemas.microsoft.com/office/powerpoint/2010/main" val="3617435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0"/>
          <p:cNvSpPr/>
          <p:nvPr/>
        </p:nvSpPr>
        <p:spPr>
          <a:xfrm>
            <a:off x="0" y="-1"/>
            <a:ext cx="9144000" cy="2658555"/>
          </a:xfrm>
          <a:prstGeom prst="rect">
            <a:avLst/>
          </a:prstGeom>
          <a:solidFill>
            <a:srgbClr val="E0E0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2" name="Google Shape;402;p40" descr="XXX.png"/>
          <p:cNvPicPr preferRelativeResize="0"/>
          <p:nvPr/>
        </p:nvPicPr>
        <p:blipFill rotWithShape="1">
          <a:blip r:embed="rId3">
            <a:alphaModFix/>
          </a:blip>
          <a:srcRect/>
          <a:stretch/>
        </p:blipFill>
        <p:spPr>
          <a:xfrm>
            <a:off x="1371598" y="16933"/>
            <a:ext cx="6333067" cy="2641621"/>
          </a:xfrm>
          <a:prstGeom prst="rect">
            <a:avLst/>
          </a:prstGeom>
          <a:noFill/>
          <a:ln>
            <a:noFill/>
          </a:ln>
        </p:spPr>
      </p:pic>
      <p:pic>
        <p:nvPicPr>
          <p:cNvPr id="403" name="Google Shape;403;p40" descr="10.png"/>
          <p:cNvPicPr preferRelativeResize="0"/>
          <p:nvPr/>
        </p:nvPicPr>
        <p:blipFill rotWithShape="1">
          <a:blip r:embed="rId4">
            <a:alphaModFix/>
          </a:blip>
          <a:srcRect/>
          <a:stretch/>
        </p:blipFill>
        <p:spPr>
          <a:xfrm>
            <a:off x="50803" y="2844817"/>
            <a:ext cx="8989964" cy="3530731"/>
          </a:xfrm>
          <a:prstGeom prst="rect">
            <a:avLst/>
          </a:prstGeom>
          <a:noFill/>
          <a:ln>
            <a:noFill/>
          </a:ln>
        </p:spPr>
      </p:pic>
      <p:sp>
        <p:nvSpPr>
          <p:cNvPr id="2" name="Rectangle 1"/>
          <p:cNvSpPr/>
          <p:nvPr/>
        </p:nvSpPr>
        <p:spPr>
          <a:xfrm>
            <a:off x="0" y="-1"/>
            <a:ext cx="9144000" cy="26585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2"/>
          <p:cNvSpPr/>
          <p:nvPr/>
        </p:nvSpPr>
        <p:spPr>
          <a:xfrm>
            <a:off x="0" y="-1"/>
            <a:ext cx="9144000" cy="2658555"/>
          </a:xfrm>
          <a:prstGeom prst="rect">
            <a:avLst/>
          </a:prstGeom>
          <a:solidFill>
            <a:srgbClr val="E0E0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6" name="Google Shape;416;p42" descr="XXX.png"/>
          <p:cNvPicPr preferRelativeResize="0"/>
          <p:nvPr/>
        </p:nvPicPr>
        <p:blipFill rotWithShape="1">
          <a:blip r:embed="rId3">
            <a:alphaModFix/>
          </a:blip>
          <a:srcRect/>
          <a:stretch/>
        </p:blipFill>
        <p:spPr>
          <a:xfrm>
            <a:off x="1371598" y="16933"/>
            <a:ext cx="6333067" cy="2641621"/>
          </a:xfrm>
          <a:prstGeom prst="rect">
            <a:avLst/>
          </a:prstGeom>
          <a:noFill/>
          <a:ln>
            <a:noFill/>
          </a:ln>
        </p:spPr>
      </p:pic>
      <p:pic>
        <p:nvPicPr>
          <p:cNvPr id="417" name="Google Shape;417;p42" descr="14.png"/>
          <p:cNvPicPr preferRelativeResize="0"/>
          <p:nvPr/>
        </p:nvPicPr>
        <p:blipFill rotWithShape="1">
          <a:blip r:embed="rId4">
            <a:alphaModFix/>
          </a:blip>
          <a:srcRect/>
          <a:stretch/>
        </p:blipFill>
        <p:spPr>
          <a:xfrm>
            <a:off x="0" y="2913653"/>
            <a:ext cx="9144000" cy="3011886"/>
          </a:xfrm>
          <a:prstGeom prst="rect">
            <a:avLst/>
          </a:prstGeom>
          <a:noFill/>
          <a:ln>
            <a:noFill/>
          </a:ln>
        </p:spPr>
      </p:pic>
      <p:sp>
        <p:nvSpPr>
          <p:cNvPr id="5" name="Rectangle 4"/>
          <p:cNvSpPr/>
          <p:nvPr/>
        </p:nvSpPr>
        <p:spPr>
          <a:xfrm>
            <a:off x="0" y="-2"/>
            <a:ext cx="9144000" cy="26585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1"/>
          <p:cNvSpPr/>
          <p:nvPr/>
        </p:nvSpPr>
        <p:spPr>
          <a:xfrm>
            <a:off x="0" y="-1"/>
            <a:ext cx="9144000" cy="2658555"/>
          </a:xfrm>
          <a:prstGeom prst="rect">
            <a:avLst/>
          </a:prstGeom>
          <a:solidFill>
            <a:srgbClr val="E0E0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9" name="Google Shape;409;p41" descr="XXX.png"/>
          <p:cNvPicPr preferRelativeResize="0"/>
          <p:nvPr/>
        </p:nvPicPr>
        <p:blipFill rotWithShape="1">
          <a:blip r:embed="rId3">
            <a:alphaModFix/>
          </a:blip>
          <a:srcRect/>
          <a:stretch/>
        </p:blipFill>
        <p:spPr>
          <a:xfrm>
            <a:off x="1371598" y="16933"/>
            <a:ext cx="6333067" cy="2641621"/>
          </a:xfrm>
          <a:prstGeom prst="rect">
            <a:avLst/>
          </a:prstGeom>
          <a:noFill/>
          <a:ln>
            <a:noFill/>
          </a:ln>
        </p:spPr>
      </p:pic>
      <p:pic>
        <p:nvPicPr>
          <p:cNvPr id="410" name="Google Shape;410;p41" descr="12.png"/>
          <p:cNvPicPr preferRelativeResize="0"/>
          <p:nvPr/>
        </p:nvPicPr>
        <p:blipFill rotWithShape="1">
          <a:blip r:embed="rId4">
            <a:alphaModFix/>
          </a:blip>
          <a:srcRect/>
          <a:stretch/>
        </p:blipFill>
        <p:spPr>
          <a:xfrm>
            <a:off x="0" y="2845427"/>
            <a:ext cx="9144000" cy="3351543"/>
          </a:xfrm>
          <a:prstGeom prst="rect">
            <a:avLst/>
          </a:prstGeom>
          <a:noFill/>
          <a:ln>
            <a:noFill/>
          </a:ln>
        </p:spPr>
      </p:pic>
      <p:sp>
        <p:nvSpPr>
          <p:cNvPr id="5" name="Rectangle 4"/>
          <p:cNvSpPr/>
          <p:nvPr/>
        </p:nvSpPr>
        <p:spPr>
          <a:xfrm>
            <a:off x="0" y="-1"/>
            <a:ext cx="9144000" cy="26585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57200" y="19745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6000"/>
              <a:buFont typeface="Avenir"/>
              <a:buNone/>
            </a:pPr>
            <a:r>
              <a:rPr lang="en-US" sz="6000">
                <a:latin typeface="Avenir"/>
                <a:ea typeface="Avenir"/>
                <a:cs typeface="Avenir"/>
                <a:sym typeface="Avenir"/>
              </a:rPr>
              <a:t>Let’s try it…</a:t>
            </a:r>
            <a:endParaRPr sz="6000">
              <a:latin typeface="Avenir"/>
              <a:ea typeface="Avenir"/>
              <a:cs typeface="Avenir"/>
              <a:sym typeface="Avenir"/>
            </a:endParaRPr>
          </a:p>
        </p:txBody>
      </p:sp>
      <p:sp>
        <p:nvSpPr>
          <p:cNvPr id="430" name="Google Shape;430;p44"/>
          <p:cNvSpPr/>
          <p:nvPr/>
        </p:nvSpPr>
        <p:spPr>
          <a:xfrm>
            <a:off x="457200" y="1787279"/>
            <a:ext cx="8229600"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venir"/>
                <a:ea typeface="Avenir"/>
                <a:cs typeface="Avenir"/>
                <a:sym typeface="Avenir"/>
              </a:rPr>
              <a:t>Draft some survey questions to assess:</a:t>
            </a:r>
            <a:endParaRPr/>
          </a:p>
          <a:p>
            <a:pPr marL="514350" marR="0" lvl="0" indent="-514350" algn="l" rtl="0">
              <a:spcBef>
                <a:spcPts val="3600"/>
              </a:spcBef>
              <a:spcAft>
                <a:spcPts val="0"/>
              </a:spcAft>
              <a:buClr>
                <a:schemeClr val="dk1"/>
              </a:buClr>
              <a:buSzPts val="3200"/>
              <a:buFont typeface="Calibri"/>
              <a:buAutoNum type="alphaUcPeriod"/>
            </a:pPr>
            <a:r>
              <a:rPr lang="en-US" sz="3200">
                <a:solidFill>
                  <a:schemeClr val="dk1"/>
                </a:solidFill>
                <a:latin typeface="Avenir"/>
                <a:ea typeface="Avenir"/>
                <a:cs typeface="Avenir"/>
                <a:sym typeface="Avenir"/>
              </a:rPr>
              <a:t>People’s attitudes towards food available on campus (and what factors might influence these attitudes)</a:t>
            </a:r>
            <a:endParaRPr/>
          </a:p>
          <a:p>
            <a:pPr marL="514350" marR="0" lvl="0" indent="-514350" algn="l" rtl="0">
              <a:spcBef>
                <a:spcPts val="3600"/>
              </a:spcBef>
              <a:spcAft>
                <a:spcPts val="0"/>
              </a:spcAft>
              <a:buClr>
                <a:schemeClr val="dk1"/>
              </a:buClr>
              <a:buSzPts val="3200"/>
              <a:buFont typeface="Calibri"/>
              <a:buAutoNum type="alphaUcPeriod"/>
            </a:pPr>
            <a:r>
              <a:rPr lang="en-US" sz="3200">
                <a:solidFill>
                  <a:schemeClr val="dk1"/>
                </a:solidFill>
                <a:latin typeface="Avenir"/>
                <a:ea typeface="Avenir"/>
                <a:cs typeface="Avenir"/>
                <a:sym typeface="Avenir"/>
              </a:rPr>
              <a:t>How much students like being at SUNY Purchase</a:t>
            </a:r>
            <a:endParaRPr/>
          </a:p>
        </p:txBody>
      </p:sp>
    </p:spTree>
    <p:extLst>
      <p:ext uri="{BB962C8B-B14F-4D97-AF65-F5344CB8AC3E}">
        <p14:creationId xmlns:p14="http://schemas.microsoft.com/office/powerpoint/2010/main" val="2245697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6"/>
          <p:cNvSpPr>
            <a:spLocks noGrp="1"/>
          </p:cNvSpPr>
          <p:nvPr>
            <p:ph type="title"/>
          </p:nvPr>
        </p:nvSpPr>
        <p:spPr>
          <a:xfrm>
            <a:off x="700491" y="45897"/>
            <a:ext cx="7848600" cy="1371600"/>
          </a:xfrm>
        </p:spPr>
        <p:txBody>
          <a:bodyPr>
            <a:noAutofit/>
          </a:bodyPr>
          <a:lstStyle/>
          <a:p>
            <a:pPr fontAlgn="auto">
              <a:spcAft>
                <a:spcPts val="0"/>
              </a:spcAft>
              <a:defRPr/>
            </a:pPr>
            <a:r>
              <a:rPr lang="en-US" sz="3600" dirty="0">
                <a:latin typeface="Avenir Black"/>
                <a:ea typeface="+mj-ea"/>
                <a:cs typeface="Avenir Black"/>
              </a:rPr>
              <a:t>Types of Observational Research</a:t>
            </a:r>
          </a:p>
        </p:txBody>
      </p:sp>
      <p:sp>
        <p:nvSpPr>
          <p:cNvPr id="8194" name="Content Placeholder 7"/>
          <p:cNvSpPr>
            <a:spLocks noGrp="1"/>
          </p:cNvSpPr>
          <p:nvPr>
            <p:ph idx="1"/>
          </p:nvPr>
        </p:nvSpPr>
        <p:spPr>
          <a:xfrm>
            <a:off x="441899" y="1531752"/>
            <a:ext cx="8229600" cy="4525963"/>
          </a:xfrm>
        </p:spPr>
        <p:txBody>
          <a:bodyPr/>
          <a:lstStyle/>
          <a:p>
            <a:pPr>
              <a:spcAft>
                <a:spcPts val="1200"/>
              </a:spcAft>
            </a:pPr>
            <a:r>
              <a:rPr lang="en-US" dirty="0">
                <a:latin typeface="Avenir Book"/>
                <a:ea typeface="MS PGothic" charset="0"/>
                <a:cs typeface="Avenir Book"/>
              </a:rPr>
              <a:t>Naturalistic (field) observation </a:t>
            </a:r>
          </a:p>
          <a:p>
            <a:pPr>
              <a:spcAft>
                <a:spcPts val="1200"/>
              </a:spcAft>
            </a:pPr>
            <a:r>
              <a:rPr lang="en-US" dirty="0">
                <a:latin typeface="Avenir Book"/>
                <a:ea typeface="MS PGothic" charset="0"/>
                <a:cs typeface="Avenir Book"/>
              </a:rPr>
              <a:t>Participant observation</a:t>
            </a:r>
          </a:p>
          <a:p>
            <a:pPr>
              <a:spcAft>
                <a:spcPts val="1200"/>
              </a:spcAft>
            </a:pPr>
            <a:r>
              <a:rPr lang="en-US" dirty="0">
                <a:latin typeface="Avenir Book"/>
                <a:ea typeface="MS PGothic" charset="0"/>
                <a:cs typeface="Avenir Book"/>
              </a:rPr>
              <a:t>Structured observation</a:t>
            </a:r>
          </a:p>
          <a:p>
            <a:pPr>
              <a:spcAft>
                <a:spcPts val="1200"/>
              </a:spcAft>
            </a:pPr>
            <a:r>
              <a:rPr lang="en-US" dirty="0">
                <a:latin typeface="Avenir Book"/>
                <a:ea typeface="MS PGothic" charset="0"/>
                <a:cs typeface="Avenir Book"/>
              </a:rPr>
              <a:t>Case study</a:t>
            </a:r>
          </a:p>
          <a:p>
            <a:pPr>
              <a:spcAft>
                <a:spcPts val="1200"/>
              </a:spcAft>
            </a:pPr>
            <a:r>
              <a:rPr lang="en-US" dirty="0">
                <a:latin typeface="Avenir Book"/>
                <a:ea typeface="MS PGothic" charset="0"/>
                <a:cs typeface="Avenir Book"/>
              </a:rPr>
              <a:t>Archival Research</a:t>
            </a:r>
          </a:p>
          <a:p>
            <a:pPr>
              <a:spcAft>
                <a:spcPts val="1200"/>
              </a:spcAft>
            </a:pPr>
            <a:r>
              <a:rPr lang="en-US" dirty="0">
                <a:latin typeface="Avenir Book"/>
                <a:ea typeface="MS PGothic" charset="0"/>
                <a:cs typeface="Avenir Book"/>
              </a:rPr>
              <a:t>Survey research</a:t>
            </a:r>
          </a:p>
          <a:p>
            <a:pPr marL="0" indent="0">
              <a:spcAft>
                <a:spcPts val="1200"/>
              </a:spcAft>
              <a:buNone/>
            </a:pPr>
            <a:endParaRPr lang="en-US" dirty="0">
              <a:latin typeface="Avenir Book"/>
              <a:ea typeface="MS PGothic" charset="0"/>
              <a:cs typeface="Avenir Book"/>
            </a:endParaRPr>
          </a:p>
        </p:txBody>
      </p:sp>
      <p:pic>
        <p:nvPicPr>
          <p:cNvPr id="819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64482" y="3687641"/>
            <a:ext cx="3714116" cy="2785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445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9" y="355596"/>
            <a:ext cx="4648200" cy="1236134"/>
          </a:xfrm>
        </p:spPr>
        <p:txBody>
          <a:bodyPr>
            <a:normAutofit fontScale="90000"/>
          </a:bodyPr>
          <a:lstStyle/>
          <a:p>
            <a:pPr fontAlgn="auto">
              <a:spcAft>
                <a:spcPts val="0"/>
              </a:spcAft>
              <a:defRPr/>
            </a:pPr>
            <a:r>
              <a:rPr lang="en-US" dirty="0">
                <a:latin typeface="Avenir Black"/>
                <a:ea typeface="+mj-ea"/>
                <a:cs typeface="Avenir Black"/>
              </a:rPr>
              <a:t>Naturalistic (Field) Observation</a:t>
            </a:r>
          </a:p>
        </p:txBody>
      </p:sp>
      <p:sp>
        <p:nvSpPr>
          <p:cNvPr id="18436" name="TextBox 3"/>
          <p:cNvSpPr txBox="1">
            <a:spLocks noChangeArrowheads="1"/>
          </p:cNvSpPr>
          <p:nvPr/>
        </p:nvSpPr>
        <p:spPr bwMode="auto">
          <a:xfrm>
            <a:off x="381002" y="2938994"/>
            <a:ext cx="8483598"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Garamond" charset="0"/>
                <a:ea typeface="MS PGothic" charset="0"/>
                <a:cs typeface="MS PGothic" charset="0"/>
              </a:defRPr>
            </a:lvl1pPr>
            <a:lvl2pPr marL="742950" indent="-285750">
              <a:defRPr sz="2400">
                <a:solidFill>
                  <a:schemeClr val="tx1"/>
                </a:solidFill>
                <a:latin typeface="Garamond" charset="0"/>
                <a:ea typeface="MS PGothic" charset="0"/>
                <a:cs typeface="MS PGothic" charset="0"/>
              </a:defRPr>
            </a:lvl2pPr>
            <a:lvl3pPr>
              <a:defRPr sz="2400">
                <a:solidFill>
                  <a:schemeClr val="tx1"/>
                </a:solidFill>
                <a:latin typeface="Garamond" charset="0"/>
                <a:ea typeface="MS PGothic" charset="0"/>
                <a:cs typeface="MS PGothic" charset="0"/>
              </a:defRPr>
            </a:lvl3pPr>
            <a:lvl4pPr marL="1600200" indent="-228600">
              <a:defRPr sz="2400">
                <a:solidFill>
                  <a:schemeClr val="tx1"/>
                </a:solidFill>
                <a:latin typeface="Garamond" charset="0"/>
                <a:ea typeface="MS PGothic" charset="0"/>
                <a:cs typeface="MS PGothic" charset="0"/>
              </a:defRPr>
            </a:lvl4pPr>
            <a:lvl5pPr marL="2057400" indent="-228600">
              <a:defRPr sz="2400">
                <a:solidFill>
                  <a:schemeClr val="tx1"/>
                </a:solidFill>
                <a:latin typeface="Garamond"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aramond"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aramond"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aramond"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aramond" charset="0"/>
                <a:ea typeface="MS PGothic" charset="0"/>
                <a:cs typeface="MS PGothic" charset="0"/>
              </a:defRPr>
            </a:lvl9pPr>
          </a:lstStyle>
          <a:p>
            <a:pPr marL="0" lvl="2" eaLnBrk="1" hangingPunct="1"/>
            <a:r>
              <a:rPr lang="en-US" sz="2000" dirty="0">
                <a:latin typeface="Avenir Black"/>
                <a:cs typeface="Avenir Black"/>
              </a:rPr>
              <a:t>Example</a:t>
            </a:r>
            <a:r>
              <a:rPr lang="en-US" sz="2000" dirty="0">
                <a:latin typeface="Avenir Book"/>
                <a:cs typeface="Avenir Book"/>
              </a:rPr>
              <a:t>: </a:t>
            </a:r>
            <a:r>
              <a:rPr lang="en-US" sz="2000" i="1" dirty="0">
                <a:latin typeface="Avenir Book"/>
                <a:cs typeface="Avenir Book"/>
              </a:rPr>
              <a:t>Researchers noticed how people rarely bumped into each other in a crowd, so they set up a bird’s-eye-view video to observe a busy cross-section and noted frequency of accidents, awkward moments, and other social interactions</a:t>
            </a:r>
            <a:r>
              <a:rPr lang="en-US" sz="2000" dirty="0">
                <a:latin typeface="Avenir Book"/>
                <a:cs typeface="Avenir Book"/>
              </a:rPr>
              <a:t>. </a:t>
            </a:r>
          </a:p>
        </p:txBody>
      </p:sp>
      <p:graphicFrame>
        <p:nvGraphicFramePr>
          <p:cNvPr id="5" name="Table 4"/>
          <p:cNvGraphicFramePr>
            <a:graphicFrameLocks noGrp="1"/>
          </p:cNvGraphicFramePr>
          <p:nvPr>
            <p:extLst>
              <p:ext uri="{D42A27DB-BD31-4B8C-83A1-F6EECF244321}">
                <p14:modId xmlns:p14="http://schemas.microsoft.com/office/powerpoint/2010/main" val="3247984101"/>
              </p:ext>
            </p:extLst>
          </p:nvPr>
        </p:nvGraphicFramePr>
        <p:xfrm>
          <a:off x="364063" y="4601102"/>
          <a:ext cx="8449737" cy="1746252"/>
        </p:xfrm>
        <a:graphic>
          <a:graphicData uri="http://schemas.openxmlformats.org/drawingml/2006/table">
            <a:tbl>
              <a:tblPr firstRow="1" bandRow="1">
                <a:tableStyleId>{5C22544A-7EE6-4342-B048-85BDC9FD1C3A}</a:tableStyleId>
              </a:tblPr>
              <a:tblGrid>
                <a:gridCol w="4622301">
                  <a:extLst>
                    <a:ext uri="{9D8B030D-6E8A-4147-A177-3AD203B41FA5}">
                      <a16:colId xmlns:a16="http://schemas.microsoft.com/office/drawing/2014/main" val="20000"/>
                    </a:ext>
                  </a:extLst>
                </a:gridCol>
                <a:gridCol w="3827436">
                  <a:extLst>
                    <a:ext uri="{9D8B030D-6E8A-4147-A177-3AD203B41FA5}">
                      <a16:colId xmlns:a16="http://schemas.microsoft.com/office/drawing/2014/main" val="20001"/>
                    </a:ext>
                  </a:extLst>
                </a:gridCol>
              </a:tblGrid>
              <a:tr h="331124">
                <a:tc>
                  <a:txBody>
                    <a:bodyPr/>
                    <a:lstStyle/>
                    <a:p>
                      <a:pPr algn="ctr"/>
                      <a:r>
                        <a:rPr lang="en-US" sz="2000" b="0" dirty="0">
                          <a:latin typeface="Avenir Black"/>
                          <a:cs typeface="Avenir Black"/>
                        </a:rPr>
                        <a:t>Strengths</a:t>
                      </a:r>
                    </a:p>
                  </a:txBody>
                  <a:tcPr marT="45707" marB="45707"/>
                </a:tc>
                <a:tc>
                  <a:txBody>
                    <a:bodyPr/>
                    <a:lstStyle/>
                    <a:p>
                      <a:pPr algn="ctr"/>
                      <a:r>
                        <a:rPr lang="en-US" sz="2000" b="0" dirty="0">
                          <a:latin typeface="Avenir Black"/>
                          <a:cs typeface="Avenir Black"/>
                        </a:rPr>
                        <a:t>Weaknesses</a:t>
                      </a:r>
                    </a:p>
                  </a:txBody>
                  <a:tcPr marT="45707" marB="45707"/>
                </a:tc>
                <a:extLst>
                  <a:ext uri="{0D108BD9-81ED-4DB2-BD59-A6C34878D82A}">
                    <a16:rowId xmlns:a16="http://schemas.microsoft.com/office/drawing/2014/main" val="10000"/>
                  </a:ext>
                </a:extLst>
              </a:tr>
              <a:tr h="1350038">
                <a:tc>
                  <a:txBody>
                    <a:bodyPr/>
                    <a:lstStyle/>
                    <a:p>
                      <a:pPr marL="342900" indent="-342900" algn="l">
                        <a:buFont typeface="Arial"/>
                        <a:buChar char="•"/>
                      </a:pPr>
                      <a:r>
                        <a:rPr lang="en-US" sz="1800" dirty="0">
                          <a:latin typeface="Avenir Book"/>
                          <a:cs typeface="Avenir Book"/>
                        </a:rPr>
                        <a:t>Behavior observed in the real world</a:t>
                      </a:r>
                    </a:p>
                    <a:p>
                      <a:pPr marL="342900" indent="-342900" algn="l">
                        <a:buFont typeface="Arial"/>
                        <a:buChar char="•"/>
                      </a:pPr>
                      <a:r>
                        <a:rPr lang="en-US" sz="1800" dirty="0">
                          <a:latin typeface="Avenir Book"/>
                          <a:cs typeface="Avenir Book"/>
                        </a:rPr>
                        <a:t>Useful for non-manipulated behaviors</a:t>
                      </a:r>
                    </a:p>
                    <a:p>
                      <a:pPr marL="342900" indent="-342900" algn="l">
                        <a:buFont typeface="Arial"/>
                        <a:buChar char="•"/>
                      </a:pPr>
                      <a:r>
                        <a:rPr lang="en-US" sz="1800" dirty="0">
                          <a:latin typeface="Avenir Book"/>
                          <a:cs typeface="Avenir Book"/>
                        </a:rPr>
                        <a:t>Actual</a:t>
                      </a:r>
                      <a:r>
                        <a:rPr lang="en-US" sz="1800" baseline="0" dirty="0">
                          <a:latin typeface="Avenir Book"/>
                          <a:cs typeface="Avenir Book"/>
                        </a:rPr>
                        <a:t> behaviors observed and recorded</a:t>
                      </a:r>
                      <a:endParaRPr lang="en-US" sz="1800" dirty="0">
                        <a:latin typeface="Avenir Book"/>
                        <a:cs typeface="Avenir Book"/>
                      </a:endParaRPr>
                    </a:p>
                  </a:txBody>
                  <a:tcPr marT="45707" marB="45707"/>
                </a:tc>
                <a:tc>
                  <a:txBody>
                    <a:bodyPr/>
                    <a:lstStyle/>
                    <a:p>
                      <a:pPr marL="342900" indent="-342900" algn="l">
                        <a:buFont typeface="Arial"/>
                        <a:buChar char="•"/>
                      </a:pPr>
                      <a:r>
                        <a:rPr lang="en-US" sz="1800" dirty="0">
                          <a:latin typeface="Avenir Book"/>
                          <a:cs typeface="Avenir Book"/>
                        </a:rPr>
                        <a:t>Time consuming</a:t>
                      </a:r>
                    </a:p>
                    <a:p>
                      <a:pPr marL="342900" indent="-342900" algn="l">
                        <a:buFont typeface="Arial"/>
                        <a:buChar char="•"/>
                      </a:pPr>
                      <a:r>
                        <a:rPr lang="en-US" sz="1800" dirty="0">
                          <a:latin typeface="Avenir Book"/>
                          <a:cs typeface="Avenir Book"/>
                        </a:rPr>
                        <a:t>Potential</a:t>
                      </a:r>
                      <a:r>
                        <a:rPr lang="en-US" sz="1800" baseline="0" dirty="0">
                          <a:latin typeface="Avenir Book"/>
                          <a:cs typeface="Avenir Book"/>
                        </a:rPr>
                        <a:t> for observer influence</a:t>
                      </a:r>
                    </a:p>
                    <a:p>
                      <a:pPr marL="342900" indent="-342900" algn="l">
                        <a:buFont typeface="Arial"/>
                        <a:buChar char="•"/>
                      </a:pPr>
                      <a:r>
                        <a:rPr lang="en-US" sz="1800" baseline="0" dirty="0">
                          <a:latin typeface="Avenir Book"/>
                          <a:cs typeface="Avenir Book"/>
                        </a:rPr>
                        <a:t>Potential for subjective interpretation</a:t>
                      </a:r>
                      <a:endParaRPr lang="en-US" sz="1800" dirty="0">
                        <a:latin typeface="Avenir Book"/>
                        <a:cs typeface="Avenir Book"/>
                      </a:endParaRPr>
                    </a:p>
                  </a:txBody>
                  <a:tcPr marT="45707" marB="45707"/>
                </a:tc>
                <a:extLst>
                  <a:ext uri="{0D108BD9-81ED-4DB2-BD59-A6C34878D82A}">
                    <a16:rowId xmlns:a16="http://schemas.microsoft.com/office/drawing/2014/main" val="10001"/>
                  </a:ext>
                </a:extLst>
              </a:tr>
            </a:tbl>
          </a:graphicData>
        </a:graphic>
      </p:graphicFrame>
      <p:pic>
        <p:nvPicPr>
          <p:cNvPr id="923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7867" y="330933"/>
            <a:ext cx="3496733" cy="2284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87864" y="1818900"/>
            <a:ext cx="4783670" cy="707886"/>
          </a:xfrm>
          <a:prstGeom prst="rect">
            <a:avLst/>
          </a:prstGeom>
        </p:spPr>
        <p:txBody>
          <a:bodyPr wrap="square">
            <a:spAutoFit/>
          </a:bodyPr>
          <a:lstStyle/>
          <a:p>
            <a:pPr algn="ctr">
              <a:buFont typeface="Wingdings 2" charset="0"/>
              <a:buNone/>
            </a:pPr>
            <a:r>
              <a:rPr lang="en-US" sz="2000" dirty="0">
                <a:solidFill>
                  <a:schemeClr val="bg1">
                    <a:lumMod val="65000"/>
                  </a:schemeClr>
                </a:solidFill>
                <a:latin typeface="Avenir Book"/>
                <a:ea typeface="MS PGothic" charset="0"/>
                <a:cs typeface="Avenir Book"/>
              </a:rPr>
              <a:t>The observation of behavior in a natural setting as unobtrusively as possible</a:t>
            </a:r>
          </a:p>
        </p:txBody>
      </p:sp>
    </p:spTree>
    <p:extLst>
      <p:ext uri="{BB962C8B-B14F-4D97-AF65-F5344CB8AC3E}">
        <p14:creationId xmlns:p14="http://schemas.microsoft.com/office/powerpoint/2010/main" val="1632061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68" y="287864"/>
            <a:ext cx="4588933" cy="1143000"/>
          </a:xfrm>
        </p:spPr>
        <p:txBody>
          <a:bodyPr>
            <a:normAutofit fontScale="90000"/>
          </a:bodyPr>
          <a:lstStyle/>
          <a:p>
            <a:pPr fontAlgn="auto">
              <a:spcAft>
                <a:spcPts val="0"/>
              </a:spcAft>
              <a:defRPr/>
            </a:pPr>
            <a:r>
              <a:rPr lang="en-US" dirty="0">
                <a:latin typeface="Avenir Black"/>
                <a:ea typeface="+mj-ea"/>
                <a:cs typeface="Avenir Black"/>
              </a:rPr>
              <a:t>Participant Observation</a:t>
            </a:r>
          </a:p>
        </p:txBody>
      </p:sp>
      <p:graphicFrame>
        <p:nvGraphicFramePr>
          <p:cNvPr id="5" name="Table 4"/>
          <p:cNvGraphicFramePr>
            <a:graphicFrameLocks noGrp="1"/>
          </p:cNvGraphicFramePr>
          <p:nvPr>
            <p:extLst>
              <p:ext uri="{D42A27DB-BD31-4B8C-83A1-F6EECF244321}">
                <p14:modId xmlns:p14="http://schemas.microsoft.com/office/powerpoint/2010/main" val="388235158"/>
              </p:ext>
            </p:extLst>
          </p:nvPr>
        </p:nvGraphicFramePr>
        <p:xfrm>
          <a:off x="313265" y="4440237"/>
          <a:ext cx="8534400" cy="1757362"/>
        </p:xfrm>
        <a:graphic>
          <a:graphicData uri="http://schemas.openxmlformats.org/drawingml/2006/table">
            <a:tbl>
              <a:tblPr firstRow="1" bandRow="1">
                <a:tableStyleId>{5C22544A-7EE6-4342-B048-85BDC9FD1C3A}</a:tableStyleId>
              </a:tblPr>
              <a:tblGrid>
                <a:gridCol w="4529667">
                  <a:extLst>
                    <a:ext uri="{9D8B030D-6E8A-4147-A177-3AD203B41FA5}">
                      <a16:colId xmlns:a16="http://schemas.microsoft.com/office/drawing/2014/main" val="20000"/>
                    </a:ext>
                  </a:extLst>
                </a:gridCol>
                <a:gridCol w="4004733">
                  <a:extLst>
                    <a:ext uri="{9D8B030D-6E8A-4147-A177-3AD203B41FA5}">
                      <a16:colId xmlns:a16="http://schemas.microsoft.com/office/drawing/2014/main" val="20001"/>
                    </a:ext>
                  </a:extLst>
                </a:gridCol>
              </a:tblGrid>
              <a:tr h="396150">
                <a:tc>
                  <a:txBody>
                    <a:bodyPr/>
                    <a:lstStyle/>
                    <a:p>
                      <a:pPr algn="ctr"/>
                      <a:r>
                        <a:rPr lang="en-US" sz="2000" b="0" dirty="0">
                          <a:latin typeface="Avenir Black"/>
                          <a:cs typeface="Avenir Black"/>
                        </a:rPr>
                        <a:t>Strengths</a:t>
                      </a:r>
                    </a:p>
                  </a:txBody>
                  <a:tcPr marT="45689" marB="45689"/>
                </a:tc>
                <a:tc>
                  <a:txBody>
                    <a:bodyPr/>
                    <a:lstStyle/>
                    <a:p>
                      <a:pPr algn="ctr"/>
                      <a:r>
                        <a:rPr lang="en-US" sz="2000" b="0" dirty="0">
                          <a:latin typeface="Avenir Black"/>
                          <a:cs typeface="Avenir Black"/>
                        </a:rPr>
                        <a:t>Weaknesses</a:t>
                      </a:r>
                    </a:p>
                  </a:txBody>
                  <a:tcPr marT="45689" marB="45689"/>
                </a:tc>
                <a:extLst>
                  <a:ext uri="{0D108BD9-81ED-4DB2-BD59-A6C34878D82A}">
                    <a16:rowId xmlns:a16="http://schemas.microsoft.com/office/drawing/2014/main" val="10000"/>
                  </a:ext>
                </a:extLst>
              </a:tr>
              <a:tr h="1361184">
                <a:tc>
                  <a:txBody>
                    <a:bodyPr/>
                    <a:lstStyle/>
                    <a:p>
                      <a:pPr marL="342900" indent="-342900" algn="l">
                        <a:buFont typeface="Arial"/>
                        <a:buChar char="•"/>
                      </a:pPr>
                      <a:r>
                        <a:rPr lang="en-US" sz="1800" dirty="0">
                          <a:latin typeface="Avenir Book"/>
                          <a:cs typeface="Avenir Book"/>
                        </a:rPr>
                        <a:t>When natural observation is impossible</a:t>
                      </a:r>
                    </a:p>
                    <a:p>
                      <a:pPr marL="342900" indent="-342900" algn="l">
                        <a:buFont typeface="Arial"/>
                        <a:buChar char="•"/>
                      </a:pPr>
                      <a:r>
                        <a:rPr lang="en-US" sz="1800" dirty="0">
                          <a:latin typeface="Avenir Book"/>
                          <a:cs typeface="Avenir Book"/>
                        </a:rPr>
                        <a:t>Get information no accessible otherwise</a:t>
                      </a:r>
                    </a:p>
                    <a:p>
                      <a:pPr marL="342900" indent="-342900" algn="l">
                        <a:buFont typeface="Arial"/>
                        <a:buChar char="•"/>
                      </a:pPr>
                      <a:r>
                        <a:rPr lang="en-US" sz="1800" dirty="0">
                          <a:latin typeface="Avenir Book"/>
                          <a:cs typeface="Avenir Book"/>
                        </a:rPr>
                        <a:t>Participation</a:t>
                      </a:r>
                      <a:r>
                        <a:rPr lang="en-US" sz="1800" baseline="0" dirty="0">
                          <a:latin typeface="Avenir Book"/>
                          <a:cs typeface="Avenir Book"/>
                        </a:rPr>
                        <a:t> gives unique perspective</a:t>
                      </a:r>
                      <a:endParaRPr lang="en-US" sz="1800" dirty="0">
                        <a:latin typeface="Avenir Book"/>
                        <a:cs typeface="Avenir Book"/>
                      </a:endParaRPr>
                    </a:p>
                  </a:txBody>
                  <a:tcPr marT="45689" marB="45689"/>
                </a:tc>
                <a:tc>
                  <a:txBody>
                    <a:bodyPr/>
                    <a:lstStyle/>
                    <a:p>
                      <a:pPr marL="342900" indent="-342900" algn="l">
                        <a:buFont typeface="Arial"/>
                        <a:buChar char="•"/>
                      </a:pPr>
                      <a:r>
                        <a:rPr lang="en-US" sz="1800" dirty="0">
                          <a:latin typeface="Avenir Book"/>
                          <a:cs typeface="Avenir Book"/>
                        </a:rPr>
                        <a:t>Time</a:t>
                      </a:r>
                      <a:r>
                        <a:rPr lang="en-US" sz="1800" baseline="0" dirty="0">
                          <a:latin typeface="Avenir Book"/>
                          <a:cs typeface="Avenir Book"/>
                        </a:rPr>
                        <a:t> consuming</a:t>
                      </a:r>
                    </a:p>
                    <a:p>
                      <a:pPr marL="342900" indent="-342900" algn="l">
                        <a:buFont typeface="Arial"/>
                        <a:buChar char="•"/>
                      </a:pPr>
                      <a:r>
                        <a:rPr lang="en-US" sz="1800" baseline="0" dirty="0">
                          <a:latin typeface="Avenir Book"/>
                          <a:cs typeface="Avenir Book"/>
                        </a:rPr>
                        <a:t>Potential loss of objectivity</a:t>
                      </a:r>
                    </a:p>
                    <a:p>
                      <a:pPr marL="342900" indent="-342900" algn="l">
                        <a:buFont typeface="Arial"/>
                        <a:buChar char="•"/>
                      </a:pPr>
                      <a:r>
                        <a:rPr lang="en-US" sz="1800" baseline="0" dirty="0">
                          <a:latin typeface="Avenir Book"/>
                          <a:cs typeface="Avenir Book"/>
                        </a:rPr>
                        <a:t>Increased chance for observer influence</a:t>
                      </a:r>
                      <a:endParaRPr lang="en-US" sz="1800" dirty="0">
                        <a:latin typeface="Avenir Book"/>
                        <a:cs typeface="Avenir Book"/>
                      </a:endParaRPr>
                    </a:p>
                  </a:txBody>
                  <a:tcPr marT="45689" marB="45689"/>
                </a:tc>
                <a:extLst>
                  <a:ext uri="{0D108BD9-81ED-4DB2-BD59-A6C34878D82A}">
                    <a16:rowId xmlns:a16="http://schemas.microsoft.com/office/drawing/2014/main" val="10001"/>
                  </a:ext>
                </a:extLst>
              </a:tr>
            </a:tbl>
          </a:graphicData>
        </a:graphic>
      </p:graphicFrame>
      <p:pic>
        <p:nvPicPr>
          <p:cNvPr id="1025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2" y="312178"/>
            <a:ext cx="3920064" cy="216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177801" y="1546028"/>
            <a:ext cx="4572000" cy="1015663"/>
          </a:xfrm>
          <a:prstGeom prst="rect">
            <a:avLst/>
          </a:prstGeom>
        </p:spPr>
        <p:txBody>
          <a:bodyPr>
            <a:spAutoFit/>
          </a:bodyPr>
          <a:lstStyle/>
          <a:p>
            <a:pPr algn="ctr">
              <a:buFont typeface="Wingdings 2" charset="0"/>
              <a:buNone/>
            </a:pPr>
            <a:r>
              <a:rPr lang="en-US" sz="2000" dirty="0">
                <a:solidFill>
                  <a:srgbClr val="A6A6A6"/>
                </a:solidFill>
                <a:latin typeface="Avenir Book"/>
                <a:ea typeface="MS PGothic" charset="0"/>
                <a:cs typeface="Avenir Book"/>
              </a:rPr>
              <a:t>Researcher engages in same activities as the people being observed in order to observe and record behavior</a:t>
            </a:r>
          </a:p>
        </p:txBody>
      </p:sp>
      <p:sp>
        <p:nvSpPr>
          <p:cNvPr id="8" name="TextBox 3"/>
          <p:cNvSpPr txBox="1">
            <a:spLocks noChangeArrowheads="1"/>
          </p:cNvSpPr>
          <p:nvPr/>
        </p:nvSpPr>
        <p:spPr bwMode="auto">
          <a:xfrm>
            <a:off x="313270" y="2905128"/>
            <a:ext cx="8483598"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Garamond" charset="0"/>
                <a:ea typeface="MS PGothic" charset="0"/>
                <a:cs typeface="MS PGothic" charset="0"/>
              </a:defRPr>
            </a:lvl1pPr>
            <a:lvl2pPr marL="742950" indent="-285750">
              <a:defRPr sz="2400">
                <a:solidFill>
                  <a:schemeClr val="tx1"/>
                </a:solidFill>
                <a:latin typeface="Garamond" charset="0"/>
                <a:ea typeface="MS PGothic" charset="0"/>
                <a:cs typeface="MS PGothic" charset="0"/>
              </a:defRPr>
            </a:lvl2pPr>
            <a:lvl3pPr>
              <a:defRPr sz="2400">
                <a:solidFill>
                  <a:schemeClr val="tx1"/>
                </a:solidFill>
                <a:latin typeface="Garamond" charset="0"/>
                <a:ea typeface="MS PGothic" charset="0"/>
                <a:cs typeface="MS PGothic" charset="0"/>
              </a:defRPr>
            </a:lvl3pPr>
            <a:lvl4pPr marL="1600200" indent="-228600">
              <a:defRPr sz="2400">
                <a:solidFill>
                  <a:schemeClr val="tx1"/>
                </a:solidFill>
                <a:latin typeface="Garamond" charset="0"/>
                <a:ea typeface="MS PGothic" charset="0"/>
                <a:cs typeface="MS PGothic" charset="0"/>
              </a:defRPr>
            </a:lvl4pPr>
            <a:lvl5pPr marL="2057400" indent="-228600">
              <a:defRPr sz="2400">
                <a:solidFill>
                  <a:schemeClr val="tx1"/>
                </a:solidFill>
                <a:latin typeface="Garamond"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aramond"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aramond"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aramond"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aramond" charset="0"/>
                <a:ea typeface="MS PGothic" charset="0"/>
                <a:cs typeface="MS PGothic" charset="0"/>
              </a:defRPr>
            </a:lvl9pPr>
          </a:lstStyle>
          <a:p>
            <a:pPr marL="0" lvl="2" eaLnBrk="1" hangingPunct="1"/>
            <a:r>
              <a:rPr lang="en-US" sz="2000" dirty="0">
                <a:latin typeface="Avenir Black"/>
                <a:cs typeface="Avenir Black"/>
              </a:rPr>
              <a:t>Example</a:t>
            </a:r>
            <a:r>
              <a:rPr lang="en-US" sz="2000" dirty="0">
                <a:latin typeface="Avenir Book"/>
                <a:cs typeface="Avenir Book"/>
              </a:rPr>
              <a:t>: </a:t>
            </a:r>
            <a:r>
              <a:rPr lang="en-US" sz="2000" i="1" dirty="0">
                <a:latin typeface="Avenir Book"/>
                <a:cs typeface="Avenir Book"/>
              </a:rPr>
              <a:t>David </a:t>
            </a:r>
            <a:r>
              <a:rPr lang="en-US" sz="2000" i="1" dirty="0" err="1">
                <a:latin typeface="Avenir Book"/>
                <a:cs typeface="Avenir Book"/>
              </a:rPr>
              <a:t>Rosenhan</a:t>
            </a:r>
            <a:r>
              <a:rPr lang="en-US" sz="2000" i="1" dirty="0">
                <a:latin typeface="Avenir Book"/>
                <a:cs typeface="Avenir Book"/>
              </a:rPr>
              <a:t> (1973) and his colleagues checked themselves into different psychiatric institutions pretending to have hallucinations in order to examine how patients were treated when they actually did not present with any real symptoms.</a:t>
            </a:r>
            <a:endParaRPr lang="en-US" sz="2000" dirty="0">
              <a:latin typeface="Avenir Book"/>
              <a:cs typeface="Avenir Book"/>
            </a:endParaRPr>
          </a:p>
        </p:txBody>
      </p:sp>
    </p:spTree>
    <p:extLst>
      <p:ext uri="{BB962C8B-B14F-4D97-AF65-F5344CB8AC3E}">
        <p14:creationId xmlns:p14="http://schemas.microsoft.com/office/powerpoint/2010/main" val="376392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72532"/>
            <a:ext cx="5588000" cy="1473200"/>
          </a:xfrm>
        </p:spPr>
        <p:txBody>
          <a:bodyPr>
            <a:noAutofit/>
          </a:bodyPr>
          <a:lstStyle/>
          <a:p>
            <a:pPr fontAlgn="auto">
              <a:spcAft>
                <a:spcPts val="0"/>
              </a:spcAft>
              <a:defRPr/>
            </a:pPr>
            <a:r>
              <a:rPr lang="en-US" sz="4000" dirty="0">
                <a:latin typeface="Avenir Black"/>
                <a:ea typeface="+mj-ea"/>
                <a:cs typeface="Avenir Black"/>
              </a:rPr>
              <a:t>Structured (Contrived) Observation</a:t>
            </a:r>
          </a:p>
        </p:txBody>
      </p:sp>
      <p:graphicFrame>
        <p:nvGraphicFramePr>
          <p:cNvPr id="5" name="Table 4"/>
          <p:cNvGraphicFramePr>
            <a:graphicFrameLocks noGrp="1"/>
          </p:cNvGraphicFramePr>
          <p:nvPr>
            <p:extLst>
              <p:ext uri="{D42A27DB-BD31-4B8C-83A1-F6EECF244321}">
                <p14:modId xmlns:p14="http://schemas.microsoft.com/office/powerpoint/2010/main" val="4243157382"/>
              </p:ext>
            </p:extLst>
          </p:nvPr>
        </p:nvGraphicFramePr>
        <p:xfrm>
          <a:off x="304800" y="4868338"/>
          <a:ext cx="8534400" cy="1310656"/>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278996">
                <a:tc>
                  <a:txBody>
                    <a:bodyPr/>
                    <a:lstStyle/>
                    <a:p>
                      <a:pPr algn="ctr"/>
                      <a:r>
                        <a:rPr lang="en-US" sz="2000" b="0" dirty="0">
                          <a:latin typeface="Avenir Black"/>
                          <a:cs typeface="Avenir Black"/>
                        </a:rPr>
                        <a:t>Strengths</a:t>
                      </a:r>
                    </a:p>
                  </a:txBody>
                  <a:tcPr marT="45724" marB="45724"/>
                </a:tc>
                <a:tc>
                  <a:txBody>
                    <a:bodyPr/>
                    <a:lstStyle/>
                    <a:p>
                      <a:pPr algn="ctr"/>
                      <a:r>
                        <a:rPr lang="en-US" sz="2000" b="0" dirty="0">
                          <a:latin typeface="Avenir Black"/>
                          <a:cs typeface="Avenir Black"/>
                        </a:rPr>
                        <a:t>Weaknesses</a:t>
                      </a:r>
                    </a:p>
                  </a:txBody>
                  <a:tcPr marT="45724" marB="45724"/>
                </a:tc>
                <a:extLst>
                  <a:ext uri="{0D108BD9-81ED-4DB2-BD59-A6C34878D82A}">
                    <a16:rowId xmlns:a16="http://schemas.microsoft.com/office/drawing/2014/main" val="10000"/>
                  </a:ext>
                </a:extLst>
              </a:tr>
              <a:tr h="796271">
                <a:tc>
                  <a:txBody>
                    <a:bodyPr/>
                    <a:lstStyle/>
                    <a:p>
                      <a:pPr marL="342900" indent="-342900" algn="l">
                        <a:buFont typeface="Arial"/>
                        <a:buChar char="•"/>
                      </a:pPr>
                      <a:r>
                        <a:rPr lang="en-US" sz="1800" dirty="0">
                          <a:latin typeface="Avenir Book"/>
                          <a:cs typeface="Avenir Book"/>
                        </a:rPr>
                        <a:t>Do not have to wait for behaviors to occur</a:t>
                      </a:r>
                    </a:p>
                    <a:p>
                      <a:pPr marL="342900" indent="-342900" algn="l">
                        <a:buFont typeface="Arial"/>
                        <a:buChar char="•"/>
                      </a:pPr>
                      <a:r>
                        <a:rPr lang="en-US" sz="1800" dirty="0">
                          <a:latin typeface="Avenir Book"/>
                          <a:cs typeface="Avenir Book"/>
                        </a:rPr>
                        <a:t>Researcher</a:t>
                      </a:r>
                      <a:r>
                        <a:rPr lang="en-US" sz="1800" baseline="0" dirty="0">
                          <a:latin typeface="Avenir Book"/>
                          <a:cs typeface="Avenir Book"/>
                        </a:rPr>
                        <a:t> has more control</a:t>
                      </a:r>
                      <a:endParaRPr lang="en-US" sz="1800" dirty="0">
                        <a:latin typeface="Avenir Book"/>
                        <a:cs typeface="Avenir Book"/>
                      </a:endParaRPr>
                    </a:p>
                  </a:txBody>
                  <a:tcPr marT="45724" marB="45724"/>
                </a:tc>
                <a:tc>
                  <a:txBody>
                    <a:bodyPr/>
                    <a:lstStyle/>
                    <a:p>
                      <a:pPr marL="342900" indent="-342900" algn="l">
                        <a:buFont typeface="Arial"/>
                        <a:buChar char="•"/>
                      </a:pPr>
                      <a:r>
                        <a:rPr lang="en-US" sz="1800" dirty="0">
                          <a:latin typeface="Avenir Book"/>
                          <a:cs typeface="Avenir Book"/>
                        </a:rPr>
                        <a:t>Less naturalistic</a:t>
                      </a:r>
                    </a:p>
                  </a:txBody>
                  <a:tcPr marT="45724" marB="45724"/>
                </a:tc>
                <a:extLst>
                  <a:ext uri="{0D108BD9-81ED-4DB2-BD59-A6C34878D82A}">
                    <a16:rowId xmlns:a16="http://schemas.microsoft.com/office/drawing/2014/main" val="10001"/>
                  </a:ext>
                </a:extLst>
              </a:tr>
            </a:tbl>
          </a:graphicData>
        </a:graphic>
      </p:graphicFrame>
      <p:pic>
        <p:nvPicPr>
          <p:cNvPr id="11279" name="Picture 2" descr="ainswort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0600" y="563034"/>
            <a:ext cx="2692400" cy="201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389459" y="1903567"/>
            <a:ext cx="5291667" cy="707886"/>
          </a:xfrm>
          <a:prstGeom prst="rect">
            <a:avLst/>
          </a:prstGeom>
        </p:spPr>
        <p:txBody>
          <a:bodyPr wrap="square">
            <a:spAutoFit/>
          </a:bodyPr>
          <a:lstStyle/>
          <a:p>
            <a:pPr algn="ctr">
              <a:buFont typeface="Wingdings 2" charset="0"/>
              <a:buNone/>
            </a:pPr>
            <a:r>
              <a:rPr lang="en-US" sz="2000" dirty="0">
                <a:solidFill>
                  <a:srgbClr val="A6A6A6"/>
                </a:solidFill>
                <a:latin typeface="Avenir Book"/>
                <a:ea typeface="MS PGothic" charset="0"/>
                <a:cs typeface="Avenir Book"/>
              </a:rPr>
              <a:t>Settings arranged specifically to facilitate the occurrence of specific behaviors</a:t>
            </a:r>
          </a:p>
        </p:txBody>
      </p:sp>
      <p:sp>
        <p:nvSpPr>
          <p:cNvPr id="8" name="TextBox 3"/>
          <p:cNvSpPr txBox="1">
            <a:spLocks noChangeArrowheads="1"/>
          </p:cNvSpPr>
          <p:nvPr/>
        </p:nvSpPr>
        <p:spPr bwMode="auto">
          <a:xfrm>
            <a:off x="499533" y="3074458"/>
            <a:ext cx="8000997"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Garamond" charset="0"/>
                <a:ea typeface="MS PGothic" charset="0"/>
                <a:cs typeface="MS PGothic" charset="0"/>
              </a:defRPr>
            </a:lvl1pPr>
            <a:lvl2pPr marL="742950" indent="-285750">
              <a:defRPr sz="2400">
                <a:solidFill>
                  <a:schemeClr val="tx1"/>
                </a:solidFill>
                <a:latin typeface="Garamond" charset="0"/>
                <a:ea typeface="MS PGothic" charset="0"/>
                <a:cs typeface="MS PGothic" charset="0"/>
              </a:defRPr>
            </a:lvl2pPr>
            <a:lvl3pPr>
              <a:defRPr sz="2400">
                <a:solidFill>
                  <a:schemeClr val="tx1"/>
                </a:solidFill>
                <a:latin typeface="Garamond" charset="0"/>
                <a:ea typeface="MS PGothic" charset="0"/>
                <a:cs typeface="MS PGothic" charset="0"/>
              </a:defRPr>
            </a:lvl3pPr>
            <a:lvl4pPr marL="1600200" indent="-228600">
              <a:defRPr sz="2400">
                <a:solidFill>
                  <a:schemeClr val="tx1"/>
                </a:solidFill>
                <a:latin typeface="Garamond" charset="0"/>
                <a:ea typeface="MS PGothic" charset="0"/>
                <a:cs typeface="MS PGothic" charset="0"/>
              </a:defRPr>
            </a:lvl4pPr>
            <a:lvl5pPr marL="2057400" indent="-228600">
              <a:defRPr sz="2400">
                <a:solidFill>
                  <a:schemeClr val="tx1"/>
                </a:solidFill>
                <a:latin typeface="Garamond"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Garamond"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Garamond"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Garamond"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Garamond" charset="0"/>
                <a:ea typeface="MS PGothic" charset="0"/>
                <a:cs typeface="MS PGothic" charset="0"/>
              </a:defRPr>
            </a:lvl9pPr>
          </a:lstStyle>
          <a:p>
            <a:pPr marL="0" lvl="2" eaLnBrk="1" hangingPunct="1"/>
            <a:r>
              <a:rPr lang="en-US" sz="2000" dirty="0">
                <a:latin typeface="Avenir Black"/>
                <a:cs typeface="Avenir Black"/>
              </a:rPr>
              <a:t>Example</a:t>
            </a:r>
            <a:r>
              <a:rPr lang="en-US" sz="2000" dirty="0">
                <a:latin typeface="Avenir Book"/>
                <a:cs typeface="Avenir Book"/>
              </a:rPr>
              <a:t>: </a:t>
            </a:r>
            <a:r>
              <a:rPr lang="en-US" sz="2000" i="1" dirty="0">
                <a:latin typeface="Avenir Book"/>
                <a:cs typeface="Avenir Book"/>
              </a:rPr>
              <a:t>Mary Ainsworth (1969) designed the “Strange Situation” paradigm to observe attachment behaviors in babies and young children. Parents bring the child into the lab to play, parent leaves, stranger enters, stranger leaves</a:t>
            </a:r>
            <a:r>
              <a:rPr lang="is-IS" sz="2000" i="1" dirty="0">
                <a:latin typeface="Avenir Book"/>
                <a:cs typeface="Avenir Book"/>
              </a:rPr>
              <a:t>…</a:t>
            </a:r>
            <a:endParaRPr lang="en-US" sz="2000" dirty="0">
              <a:latin typeface="Avenir Book"/>
              <a:cs typeface="Avenir Book"/>
            </a:endParaRPr>
          </a:p>
        </p:txBody>
      </p:sp>
    </p:spTree>
    <p:extLst>
      <p:ext uri="{BB962C8B-B14F-4D97-AF65-F5344CB8AC3E}">
        <p14:creationId xmlns:p14="http://schemas.microsoft.com/office/powerpoint/2010/main" val="26758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2490</TotalTime>
  <Words>3532</Words>
  <Application>Microsoft Office PowerPoint</Application>
  <PresentationFormat>On-screen Show (4:3)</PresentationFormat>
  <Paragraphs>476</Paragraphs>
  <Slides>53</Slides>
  <Notes>42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Arial</vt:lpstr>
      <vt:lpstr>Avenir</vt:lpstr>
      <vt:lpstr>Avenir Black</vt:lpstr>
      <vt:lpstr>Avenir Book</vt:lpstr>
      <vt:lpstr>Calibri</vt:lpstr>
      <vt:lpstr>Courier New</vt:lpstr>
      <vt:lpstr>Garamond</vt:lpstr>
      <vt:lpstr>Noto Sans Symbols</vt:lpstr>
      <vt:lpstr>Wingdings</vt:lpstr>
      <vt:lpstr>Wingdings 2</vt:lpstr>
      <vt:lpstr>Office Theme</vt:lpstr>
      <vt:lpstr>Observational Research</vt:lpstr>
      <vt:lpstr>Descriptive Research Strategy</vt:lpstr>
      <vt:lpstr>Two Main Approaches to Observation</vt:lpstr>
      <vt:lpstr>Observational Research Design</vt:lpstr>
      <vt:lpstr>Observational Design</vt:lpstr>
      <vt:lpstr>Types of Observational Research</vt:lpstr>
      <vt:lpstr>Naturalistic (Field) Observation</vt:lpstr>
      <vt:lpstr>Participant Observation</vt:lpstr>
      <vt:lpstr>Structured (Contrived) Observation</vt:lpstr>
      <vt:lpstr>Case Study Design</vt:lpstr>
      <vt:lpstr>Applications of the Case Study</vt:lpstr>
      <vt:lpstr>Archival Research</vt:lpstr>
      <vt:lpstr>Running an observational study</vt:lpstr>
      <vt:lpstr>Methods used to get information</vt:lpstr>
      <vt:lpstr>Running Narrative</vt:lpstr>
      <vt:lpstr>Time Sampling (Interval Method)</vt:lpstr>
      <vt:lpstr>Event Sampling (Frequency Method)</vt:lpstr>
      <vt:lpstr>Things to keep in mind…</vt:lpstr>
      <vt:lpstr>When using observational methods…</vt:lpstr>
      <vt:lpstr>Observational Methods Overall</vt:lpstr>
      <vt:lpstr>Possible Issues in Observation</vt:lpstr>
      <vt:lpstr>PowerPoint Presentation</vt:lpstr>
      <vt:lpstr>Survey Research</vt:lpstr>
      <vt:lpstr>Closed- vs. Open-ended Questions</vt:lpstr>
      <vt:lpstr>Closed-Ended Questions</vt:lpstr>
      <vt:lpstr>Semantic Differential Scales</vt:lpstr>
      <vt:lpstr>Rating (Likert) Scales</vt:lpstr>
      <vt:lpstr>PowerPoint Presentation</vt:lpstr>
      <vt:lpstr>Anchors Matter</vt:lpstr>
      <vt:lpstr>Anchors Matter</vt:lpstr>
      <vt:lpstr>Anchors Matter</vt:lpstr>
      <vt:lpstr>Anchors Matter</vt:lpstr>
      <vt:lpstr>Let’s try it…</vt:lpstr>
      <vt:lpstr>Ten Rules of survey construction</vt:lpstr>
      <vt:lpstr>Thou shalt not…</vt:lpstr>
      <vt:lpstr>Thou shalt not…</vt:lpstr>
      <vt:lpstr>Thou shalt not…</vt:lpstr>
      <vt:lpstr>Thou shalt not…</vt:lpstr>
      <vt:lpstr>Thou shalt not…</vt:lpstr>
      <vt:lpstr>Thou shalt not…</vt:lpstr>
      <vt:lpstr>PowerPoint Presentation</vt:lpstr>
      <vt:lpstr>Let’s try it…</vt:lpstr>
      <vt:lpstr>What Should you do?</vt:lpstr>
      <vt:lpstr>Thou shalt…</vt:lpstr>
      <vt:lpstr>Thou shalt…</vt:lpstr>
      <vt:lpstr>Thou shalt…</vt:lpstr>
      <vt:lpstr>Thou shalt…</vt:lpstr>
      <vt:lpstr>BONUS! Thou shalt…</vt:lpstr>
      <vt:lpstr>Beware the Response Set</vt:lpstr>
      <vt:lpstr>PowerPoint Presentation</vt:lpstr>
      <vt:lpstr>PowerPoint Presentation</vt:lpstr>
      <vt:lpstr>PowerPoint Presentation</vt:lpstr>
      <vt:lpstr>Let’s try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Observational Methods</dc:title>
  <dc:creator>Stephen Flusberg</dc:creator>
  <cp:lastModifiedBy>Hess, Yanine</cp:lastModifiedBy>
  <cp:revision>49</cp:revision>
  <dcterms:created xsi:type="dcterms:W3CDTF">2017-02-21T20:57:52Z</dcterms:created>
  <dcterms:modified xsi:type="dcterms:W3CDTF">2023-11-02T15:17:49Z</dcterms:modified>
</cp:coreProperties>
</file>